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4" roundtripDataSignature="AMtx7mjx8AUh+xBfyGylsCaeiM2AMLmX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78973E-BD49-451F-9750-4546B26B4E9D}">
  <a:tblStyle styleId="{2478973E-BD49-451F-9750-4546B26B4E9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A4A89D0-99DD-48BE-8739-9AFC0F349A8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9EFF7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9EFF7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customschemas.google.com/relationships/presentationmetadata" Target="meta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noProof="1"/>
              <a:t>Theo thống</a:t>
            </a:r>
            <a:r>
              <a:rPr lang="en-US" baseline="0" noProof="1"/>
              <a:t> kê của Bộ Giáo dục</a:t>
            </a:r>
            <a:endParaRPr lang="en-US" noProof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Học sinh lớp 1-12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16.399999999999999</c:v>
                </c:pt>
                <c:pt idx="1">
                  <c:v>16.899999999999999</c:v>
                </c:pt>
                <c:pt idx="2">
                  <c:v>17.600000000000001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7E-4A41-BDCC-9105AA91DE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Sinh viên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1.4</c:v>
                </c:pt>
                <c:pt idx="1">
                  <c:v>1.5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7E-4A41-BDCC-9105AA91DE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79888912"/>
        <c:axId val="1553812144"/>
      </c:barChart>
      <c:catAx>
        <c:axId val="157988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553812144"/>
        <c:crosses val="autoZero"/>
        <c:auto val="1"/>
        <c:lblAlgn val="ctr"/>
        <c:lblOffset val="100"/>
        <c:noMultiLvlLbl val="0"/>
      </c:catAx>
      <c:valAx>
        <c:axId val="1553812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79888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6825589771718955"/>
          <c:y val="1.8513508155273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Passed Percent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F1-EE46-A64A-E69CCB57923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23-7B43-8C80-A52C049882C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EF1-EE46-A64A-E69CCB579238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23-7B43-8C80-A52C049882C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EF1-EE46-A64A-E69CCB579238}"/>
                </c:ext>
              </c:extLst>
            </c:dLbl>
            <c:dLbl>
              <c:idx val="2"/>
              <c:layout>
                <c:manualLayout>
                  <c:x val="-3.0845988448111377E-3"/>
                  <c:y val="-7.611530037948335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EF1-EE46-A64A-E69CCB5792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Passed</c:v>
                </c:pt>
                <c:pt idx="1">
                  <c:v>Failed</c:v>
                </c:pt>
                <c:pt idx="2">
                  <c:v>Untested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F1-EE46-A64A-E69CCB57923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70083254020012398"/>
          <c:y val="0.44880708866191943"/>
          <c:w val="0.19993457710941243"/>
          <c:h val="0.281365672982056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933882744919881"/>
          <c:y val="5.92432260968743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Test Type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EA-A44F-A3DD-057C806C774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EA-A44F-A3DD-057C806C774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EA-A44F-A3DD-057C806C7748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EA-A44F-A3DD-057C806C77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</c:v>
                </c:pt>
                <c:pt idx="1">
                  <c:v>A</c:v>
                </c:pt>
                <c:pt idx="2">
                  <c:v>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34.200000000000003</c:v>
                </c:pt>
                <c:pt idx="1">
                  <c:v>49.67</c:v>
                </c:pt>
                <c:pt idx="2">
                  <c:v>15.96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5EA-A44F-A3DD-057C806C774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74664778346982874"/>
          <c:y val="0.44880708866191943"/>
          <c:w val="8.1130790948049675E-2"/>
          <c:h val="0.281365672982056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8426d926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78426d926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278426d926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78426d926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78426d926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278426d926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78426d926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78426d926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278426d926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78426d926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78426d926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278426d926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Lan: Existing Model, dự án bé tầm 3 tháng, k đủ effort, yêu cầu sp chưa rõ ràng từ ban đầu. Lặp từng phase pt 1, mỗi phase hoàn thiện background của sp hơn, sp hoàn thiện hơn sau từng phase.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Plan: req xuyên suốt quá trình, SRS khung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Vào mỗi phase sẽ có thay đổi yêu cầu vẽ chi tiết hơn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Mỗi phase dựa trên thay đổi SRS, rà soát lại bug của phase trc. Mỗi phase deploy ra 1 bản hoàn thiện với yêu cầu, và đưa cho khách hàng dùng acceptance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phase</a:t>
            </a:r>
            <a:endParaRPr/>
          </a:p>
        </p:txBody>
      </p:sp>
      <p:sp>
        <p:nvSpPr>
          <p:cNvPr id="403" name="Google Shape;40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</a:t>
            </a:r>
            <a:endParaRPr/>
          </a:p>
        </p:txBody>
      </p:sp>
      <p:sp>
        <p:nvSpPr>
          <p:cNvPr id="418" name="Google Shape;41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</a:t>
            </a:r>
            <a:endParaRPr/>
          </a:p>
        </p:txBody>
      </p:sp>
      <p:sp>
        <p:nvSpPr>
          <p:cNvPr id="456" name="Google Shape;45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Thao</a:t>
            </a:r>
            <a:endParaRPr/>
          </a:p>
        </p:txBody>
      </p:sp>
      <p:sp>
        <p:nvSpPr>
          <p:cNvPr id="171" name="Google Shape;17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</a:t>
            </a:r>
            <a:endParaRPr/>
          </a:p>
        </p:txBody>
      </p:sp>
      <p:sp>
        <p:nvSpPr>
          <p:cNvPr id="710" name="Google Shape;710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Tass</a:t>
            </a:r>
            <a:endParaRPr/>
          </a:p>
        </p:txBody>
      </p:sp>
      <p:sp>
        <p:nvSpPr>
          <p:cNvPr id="182" name="Google Shape;18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Tass</a:t>
            </a:r>
            <a:endParaRPr/>
          </a:p>
        </p:txBody>
      </p:sp>
      <p:sp>
        <p:nvSpPr>
          <p:cNvPr id="750" name="Google Shape;750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Tass</a:t>
            </a:r>
            <a:endParaRPr/>
          </a:p>
        </p:txBody>
      </p:sp>
      <p:sp>
        <p:nvSpPr>
          <p:cNvPr id="758" name="Google Shape;758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Tass</a:t>
            </a:r>
            <a:endParaRPr/>
          </a:p>
        </p:txBody>
      </p:sp>
      <p:sp>
        <p:nvSpPr>
          <p:cNvPr id="773" name="Google Shape;773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Tass</a:t>
            </a:r>
            <a:endParaRPr/>
          </a:p>
        </p:txBody>
      </p:sp>
      <p:sp>
        <p:nvSpPr>
          <p:cNvPr id="783" name="Google Shape;783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Tass</a:t>
            </a:r>
            <a:endParaRPr/>
          </a:p>
        </p:txBody>
      </p:sp>
      <p:sp>
        <p:nvSpPr>
          <p:cNvPr id="795" name="Google Shape;795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Tass thêm 1 db diagram tổng quát trc slide này</a:t>
            </a:r>
            <a:endParaRPr/>
          </a:p>
        </p:txBody>
      </p:sp>
      <p:sp>
        <p:nvSpPr>
          <p:cNvPr id="818" name="Google Shape;818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Tass</a:t>
            </a:r>
            <a:endParaRPr/>
          </a:p>
        </p:txBody>
      </p:sp>
      <p:sp>
        <p:nvSpPr>
          <p:cNvPr id="827" name="Google Shape;827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Thủy NDT</a:t>
            </a:r>
            <a:endParaRPr/>
          </a:p>
        </p:txBody>
      </p:sp>
      <p:sp>
        <p:nvSpPr>
          <p:cNvPr id="844" name="Google Shape;844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</a:t>
            </a:r>
            <a:endParaRPr/>
          </a:p>
        </p:txBody>
      </p:sp>
      <p:sp>
        <p:nvSpPr>
          <p:cNvPr id="866" name="Google Shape;866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78426d92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78426d92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278426d92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8426d926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78426d926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278426d926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</a:t>
            </a:r>
            <a:endParaRPr/>
          </a:p>
        </p:txBody>
      </p:sp>
      <p:sp>
        <p:nvSpPr>
          <p:cNvPr id="1046" name="Google Shape;1046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11" Type="http://schemas.openxmlformats.org/officeDocument/2006/relationships/image" Target="../media/image7.png"/><Relationship Id="rId22" Type="http://schemas.openxmlformats.org/officeDocument/2006/relationships/image" Target="../media/image20.png"/><Relationship Id="rId10" Type="http://schemas.openxmlformats.org/officeDocument/2006/relationships/image" Target="../media/image11.png"/><Relationship Id="rId21" Type="http://schemas.openxmlformats.org/officeDocument/2006/relationships/image" Target="../media/image19.png"/><Relationship Id="rId13" Type="http://schemas.openxmlformats.org/officeDocument/2006/relationships/image" Target="../media/image15.png"/><Relationship Id="rId24" Type="http://schemas.openxmlformats.org/officeDocument/2006/relationships/image" Target="../media/image22.png"/><Relationship Id="rId12" Type="http://schemas.openxmlformats.org/officeDocument/2006/relationships/image" Target="../media/image13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5" Type="http://schemas.openxmlformats.org/officeDocument/2006/relationships/image" Target="../media/image9.png"/><Relationship Id="rId14" Type="http://schemas.openxmlformats.org/officeDocument/2006/relationships/image" Target="../media/image8.png"/><Relationship Id="rId17" Type="http://schemas.openxmlformats.org/officeDocument/2006/relationships/image" Target="../media/image14.png"/><Relationship Id="rId16" Type="http://schemas.openxmlformats.org/officeDocument/2006/relationships/image" Target="../media/image10.png"/><Relationship Id="rId5" Type="http://schemas.openxmlformats.org/officeDocument/2006/relationships/image" Target="../media/image1.png"/><Relationship Id="rId19" Type="http://schemas.openxmlformats.org/officeDocument/2006/relationships/image" Target="../media/image17.png"/><Relationship Id="rId6" Type="http://schemas.openxmlformats.org/officeDocument/2006/relationships/image" Target="../media/image4.png"/><Relationship Id="rId18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49.gif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2.png"/><Relationship Id="rId8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6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gif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Relationship Id="rId5" Type="http://schemas.openxmlformats.org/officeDocument/2006/relationships/image" Target="../media/image83.jp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8.gif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7.gif"/><Relationship Id="rId4" Type="http://schemas.openxmlformats.org/officeDocument/2006/relationships/image" Target="../media/image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gif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08.png"/><Relationship Id="rId6" Type="http://schemas.openxmlformats.org/officeDocument/2006/relationships/image" Target="../media/image1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7.png"/><Relationship Id="rId8" Type="http://schemas.openxmlformats.org/officeDocument/2006/relationships/image" Target="../media/image1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6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4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40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0.png"/><Relationship Id="rId4" Type="http://schemas.openxmlformats.org/officeDocument/2006/relationships/image" Target="../media/image162.png"/><Relationship Id="rId5" Type="http://schemas.openxmlformats.org/officeDocument/2006/relationships/image" Target="../media/image161.png"/><Relationship Id="rId6" Type="http://schemas.openxmlformats.org/officeDocument/2006/relationships/image" Target="../media/image1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4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Relationship Id="rId5" Type="http://schemas.openxmlformats.org/officeDocument/2006/relationships/image" Target="../media/image165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4.png"/><Relationship Id="rId4" Type="http://schemas.openxmlformats.org/officeDocument/2006/relationships/image" Target="../media/image1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0.gif"/><Relationship Id="rId4" Type="http://schemas.openxmlformats.org/officeDocument/2006/relationships/image" Target="../media/image179.png"/><Relationship Id="rId9" Type="http://schemas.openxmlformats.org/officeDocument/2006/relationships/image" Target="../media/image182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84.png"/><Relationship Id="rId8" Type="http://schemas.openxmlformats.org/officeDocument/2006/relationships/image" Target="../media/image1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3.png"/><Relationship Id="rId4" Type="http://schemas.openxmlformats.org/officeDocument/2006/relationships/image" Target="../media/image1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chart" Target="../charts/chart1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5.png"/><Relationship Id="rId4" Type="http://schemas.openxmlformats.org/officeDocument/2006/relationships/image" Target="../media/image187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6.png"/><Relationship Id="rId1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8.png"/><Relationship Id="rId4" Type="http://schemas.openxmlformats.org/officeDocument/2006/relationships/image" Target="../media/image190.png"/><Relationship Id="rId9" Type="http://schemas.openxmlformats.org/officeDocument/2006/relationships/image" Target="../media/image194.jpg"/><Relationship Id="rId5" Type="http://schemas.openxmlformats.org/officeDocument/2006/relationships/image" Target="../media/image189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0.png"/><Relationship Id="rId4" Type="http://schemas.openxmlformats.org/officeDocument/2006/relationships/slide" Target="/ppt/slides/slide54.xml"/><Relationship Id="rId5" Type="http://schemas.openxmlformats.org/officeDocument/2006/relationships/image" Target="../media/image20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3.png"/><Relationship Id="rId4" Type="http://schemas.openxmlformats.org/officeDocument/2006/relationships/image" Target="../media/image20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4.png"/><Relationship Id="rId4" Type="http://schemas.openxmlformats.org/officeDocument/2006/relationships/slide" Target="/ppt/slides/slide57.xml"/><Relationship Id="rId5" Type="http://schemas.openxmlformats.org/officeDocument/2006/relationships/image" Target="../media/image20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0.png"/><Relationship Id="rId4" Type="http://schemas.openxmlformats.org/officeDocument/2006/relationships/image" Target="../media/image20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8.png"/><Relationship Id="rId4" Type="http://schemas.openxmlformats.org/officeDocument/2006/relationships/image" Target="../media/image2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42.jpg"/><Relationship Id="rId5" Type="http://schemas.openxmlformats.org/officeDocument/2006/relationships/image" Target="../media/image4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2.png"/><Relationship Id="rId4" Type="http://schemas.openxmlformats.org/officeDocument/2006/relationships/image" Target="../media/image2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3.png"/><Relationship Id="rId4" Type="http://schemas.openxmlformats.org/officeDocument/2006/relationships/slide" Target="/ppt/slides/slide62.xml"/><Relationship Id="rId5" Type="http://schemas.openxmlformats.org/officeDocument/2006/relationships/image" Target="../media/image2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7.png"/><Relationship Id="rId4" Type="http://schemas.openxmlformats.org/officeDocument/2006/relationships/image" Target="../media/image21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9.gif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4.png"/><Relationship Id="rId8" Type="http://schemas.openxmlformats.org/officeDocument/2006/relationships/image" Target="../media/image22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6.png"/><Relationship Id="rId4" Type="http://schemas.openxmlformats.org/officeDocument/2006/relationships/image" Target="../media/image22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7.png"/><Relationship Id="rId4" Type="http://schemas.openxmlformats.org/officeDocument/2006/relationships/image" Target="../media/image2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0.png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0.png"/><Relationship Id="rId10" Type="http://schemas.openxmlformats.org/officeDocument/2006/relationships/image" Target="../media/image238.png"/><Relationship Id="rId1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1.png"/><Relationship Id="rId4" Type="http://schemas.openxmlformats.org/officeDocument/2006/relationships/slide" Target="/ppt/slides/slide70.xml"/><Relationship Id="rId5" Type="http://schemas.openxmlformats.org/officeDocument/2006/relationships/image" Target="../media/image2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3.png"/><Relationship Id="rId4" Type="http://schemas.openxmlformats.org/officeDocument/2006/relationships/slide" Target="/ppt/slides/slide72.xml"/><Relationship Id="rId5" Type="http://schemas.openxmlformats.org/officeDocument/2006/relationships/image" Target="../media/image2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4.png"/><Relationship Id="rId4" Type="http://schemas.openxmlformats.org/officeDocument/2006/relationships/image" Target="../media/image3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48.png"/><Relationship Id="rId4" Type="http://schemas.openxmlformats.org/officeDocument/2006/relationships/image" Target="../media/image2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50.png"/><Relationship Id="rId4" Type="http://schemas.openxmlformats.org/officeDocument/2006/relationships/chart" Target="../charts/chart2.xml"/><Relationship Id="rId5" Type="http://schemas.openxmlformats.org/officeDocument/2006/relationships/chart" Target="../charts/chart3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51.png"/><Relationship Id="rId4" Type="http://schemas.openxmlformats.org/officeDocument/2006/relationships/slide" Target="/ppt/slides/slide77.xml"/><Relationship Id="rId5" Type="http://schemas.openxmlformats.org/officeDocument/2006/relationships/image" Target="../media/image25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5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54.png"/><Relationship Id="rId4" Type="http://schemas.openxmlformats.org/officeDocument/2006/relationships/image" Target="../media/image25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58.png"/><Relationship Id="rId4" Type="http://schemas.openxmlformats.org/officeDocument/2006/relationships/image" Target="../media/image26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63.png"/><Relationship Id="rId4" Type="http://schemas.openxmlformats.org/officeDocument/2006/relationships/image" Target="../media/image26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62.gif"/><Relationship Id="rId4" Type="http://schemas.openxmlformats.org/officeDocument/2006/relationships/image" Target="../media/image265.png"/><Relationship Id="rId9" Type="http://schemas.openxmlformats.org/officeDocument/2006/relationships/image" Target="../media/image273.png"/><Relationship Id="rId5" Type="http://schemas.openxmlformats.org/officeDocument/2006/relationships/image" Target="../media/image268.png"/><Relationship Id="rId6" Type="http://schemas.openxmlformats.org/officeDocument/2006/relationships/image" Target="../media/image267.png"/><Relationship Id="rId7" Type="http://schemas.openxmlformats.org/officeDocument/2006/relationships/image" Target="../media/image266.png"/><Relationship Id="rId8" Type="http://schemas.openxmlformats.org/officeDocument/2006/relationships/image" Target="../media/image26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70.png"/><Relationship Id="rId4" Type="http://schemas.openxmlformats.org/officeDocument/2006/relationships/image" Target="../media/image271.png"/></Relationships>
</file>

<file path=ppt/slides/_rels/slide8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8.png"/><Relationship Id="rId22" Type="http://schemas.openxmlformats.org/officeDocument/2006/relationships/image" Target="../media/image293.png"/><Relationship Id="rId21" Type="http://schemas.openxmlformats.org/officeDocument/2006/relationships/image" Target="../media/image292.png"/><Relationship Id="rId24" Type="http://schemas.openxmlformats.org/officeDocument/2006/relationships/image" Target="../media/image294.png"/><Relationship Id="rId23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72.png"/><Relationship Id="rId4" Type="http://schemas.openxmlformats.org/officeDocument/2006/relationships/image" Target="../media/image277.png"/><Relationship Id="rId9" Type="http://schemas.openxmlformats.org/officeDocument/2006/relationships/image" Target="../media/image279.png"/><Relationship Id="rId26" Type="http://schemas.openxmlformats.org/officeDocument/2006/relationships/image" Target="../media/image296.png"/><Relationship Id="rId25" Type="http://schemas.openxmlformats.org/officeDocument/2006/relationships/image" Target="../media/image295.png"/><Relationship Id="rId28" Type="http://schemas.openxmlformats.org/officeDocument/2006/relationships/image" Target="../media/image309.png"/><Relationship Id="rId27" Type="http://schemas.openxmlformats.org/officeDocument/2006/relationships/image" Target="../media/image297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29" Type="http://schemas.openxmlformats.org/officeDocument/2006/relationships/image" Target="../media/image299.jpg"/><Relationship Id="rId7" Type="http://schemas.openxmlformats.org/officeDocument/2006/relationships/image" Target="../media/image276.png"/><Relationship Id="rId8" Type="http://schemas.openxmlformats.org/officeDocument/2006/relationships/image" Target="../media/image278.png"/><Relationship Id="rId31" Type="http://schemas.openxmlformats.org/officeDocument/2006/relationships/image" Target="../media/image301.png"/><Relationship Id="rId30" Type="http://schemas.openxmlformats.org/officeDocument/2006/relationships/image" Target="../media/image298.png"/><Relationship Id="rId11" Type="http://schemas.openxmlformats.org/officeDocument/2006/relationships/image" Target="../media/image283.png"/><Relationship Id="rId33" Type="http://schemas.openxmlformats.org/officeDocument/2006/relationships/image" Target="../media/image302.png"/><Relationship Id="rId10" Type="http://schemas.openxmlformats.org/officeDocument/2006/relationships/image" Target="../media/image281.png"/><Relationship Id="rId32" Type="http://schemas.openxmlformats.org/officeDocument/2006/relationships/image" Target="../media/image300.png"/><Relationship Id="rId13" Type="http://schemas.openxmlformats.org/officeDocument/2006/relationships/image" Target="../media/image282.png"/><Relationship Id="rId35" Type="http://schemas.openxmlformats.org/officeDocument/2006/relationships/image" Target="../media/image303.png"/><Relationship Id="rId12" Type="http://schemas.openxmlformats.org/officeDocument/2006/relationships/image" Target="../media/image280.png"/><Relationship Id="rId34" Type="http://schemas.openxmlformats.org/officeDocument/2006/relationships/image" Target="../media/image304.png"/><Relationship Id="rId15" Type="http://schemas.openxmlformats.org/officeDocument/2006/relationships/image" Target="../media/image284.png"/><Relationship Id="rId14" Type="http://schemas.openxmlformats.org/officeDocument/2006/relationships/image" Target="../media/image287.png"/><Relationship Id="rId17" Type="http://schemas.openxmlformats.org/officeDocument/2006/relationships/image" Target="../media/image285.png"/><Relationship Id="rId16" Type="http://schemas.openxmlformats.org/officeDocument/2006/relationships/image" Target="../media/image291.jpg"/><Relationship Id="rId19" Type="http://schemas.openxmlformats.org/officeDocument/2006/relationships/image" Target="../media/image289.png"/><Relationship Id="rId18" Type="http://schemas.openxmlformats.org/officeDocument/2006/relationships/image" Target="../media/image28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8.png"/><Relationship Id="rId6" Type="http://schemas.openxmlformats.org/officeDocument/2006/relationships/image" Target="../media/image307.png"/><Relationship Id="rId7" Type="http://schemas.openxmlformats.org/officeDocument/2006/relationships/image" Target="../media/image31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1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12.png"/><Relationship Id="rId4" Type="http://schemas.openxmlformats.org/officeDocument/2006/relationships/image" Target="../media/image3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41" y="2302499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0746" y="-2367834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4996" y="4213930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3679" y="242893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82804" y="3515185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9193" y="5567129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80050" y="923048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15121" y="638511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15121" y="3862490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62104" y="1090842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74273" y="4378617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309087" y="735867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309087" y="3999641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4275" y="-962131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79013" y="-690567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48316" y="2599426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40662" y="5938607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651229" y="-2196933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309087" y="-2522122"/>
            <a:ext cx="1440000" cy="3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010956" y="-2655808"/>
            <a:ext cx="1440000" cy="3119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"/>
          <p:cNvGrpSpPr/>
          <p:nvPr/>
        </p:nvGrpSpPr>
        <p:grpSpPr>
          <a:xfrm>
            <a:off x="2311083" y="423863"/>
            <a:ext cx="7569829" cy="4930411"/>
            <a:chOff x="2311083" y="423863"/>
            <a:chExt cx="7569829" cy="4930411"/>
          </a:xfrm>
        </p:grpSpPr>
        <p:pic>
          <p:nvPicPr>
            <p:cNvPr id="110" name="Google Shape;110;p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613150" y="423863"/>
              <a:ext cx="4965700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"/>
            <p:cNvPicPr preferRelativeResize="0"/>
            <p:nvPr/>
          </p:nvPicPr>
          <p:blipFill rotWithShape="1">
            <a:blip r:embed="rId24">
              <a:alphaModFix/>
            </a:blip>
            <a:srcRect b="0" l="-9781" r="-9781" t="0"/>
            <a:stretch/>
          </p:blipFill>
          <p:spPr>
            <a:xfrm>
              <a:off x="3966769" y="1116760"/>
              <a:ext cx="4187786" cy="3502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"/>
            <p:cNvSpPr/>
            <p:nvPr/>
          </p:nvSpPr>
          <p:spPr>
            <a:xfrm>
              <a:off x="2311083" y="4162199"/>
              <a:ext cx="756982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CAPSTONE PROJECT PRESENTATION</a:t>
              </a:r>
              <a:endPara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4190905" y="4769499"/>
              <a:ext cx="375917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Tutor Finder Platform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"/>
          <p:cNvSpPr/>
          <p:nvPr/>
        </p:nvSpPr>
        <p:spPr>
          <a:xfrm>
            <a:off x="3654190" y="5328985"/>
            <a:ext cx="4805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Software Engineering, May 4</a:t>
            </a:r>
            <a:r>
              <a:rPr b="0" baseline="30000" i="0" lang="en-US" sz="2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2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, 2022</a:t>
            </a:r>
            <a:endParaRPr b="0" i="0" sz="24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6399114" y="5420375"/>
            <a:ext cx="511013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Figure 1.1. The demand for mentors is high. The tutoring groups on Facebook are very crowded.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/>
          <p:nvPr/>
        </p:nvSpPr>
        <p:spPr>
          <a:xfrm>
            <a:off x="1536192" y="6054359"/>
            <a:ext cx="81076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Figure 1.2. These tutoring groups all have to go through a brokerage center.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The mentor loses about half of the mentoring fee.</a:t>
            </a:r>
            <a:endParaRPr sz="2400">
              <a:solidFill>
                <a:srgbClr val="227A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0"/>
          <p:cNvGrpSpPr/>
          <p:nvPr/>
        </p:nvGrpSpPr>
        <p:grpSpPr>
          <a:xfrm>
            <a:off x="3981395" y="183152"/>
            <a:ext cx="4229210" cy="875425"/>
            <a:chOff x="3983428" y="-958856"/>
            <a:chExt cx="4229210" cy="875425"/>
          </a:xfrm>
        </p:grpSpPr>
        <p:sp>
          <p:nvSpPr>
            <p:cNvPr id="247" name="Google Shape;247;p10"/>
            <p:cNvSpPr/>
            <p:nvPr/>
          </p:nvSpPr>
          <p:spPr>
            <a:xfrm>
              <a:off x="3983428" y="-958856"/>
              <a:ext cx="422921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Existing System</a:t>
              </a:r>
              <a:endParaRPr b="0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5594451" y="-129150"/>
              <a:ext cx="1007165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9" name="Google Shape;2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0203" y="1251882"/>
            <a:ext cx="4471592" cy="2515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asa Việt Nam - Innovation Center" id="250" name="Google Shape;25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8252" y="4198613"/>
            <a:ext cx="1968259" cy="1968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ubox - Nền tảng giáo dục công nghệ - Startup VnExpress" id="251" name="Google Shape;25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9583" y="4066442"/>
            <a:ext cx="2232602" cy="223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/>
          <p:nvPr/>
        </p:nvSpPr>
        <p:spPr>
          <a:xfrm>
            <a:off x="841248" y="3798839"/>
            <a:ext cx="336499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1.3. Although on the website, the EduBox app advertises the direct connection feature without a brokerage center, EduBox still has notice of collecting a mentoring fee.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856" y="0"/>
            <a:ext cx="73062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3"/>
          <p:cNvGrpSpPr/>
          <p:nvPr/>
        </p:nvGrpSpPr>
        <p:grpSpPr>
          <a:xfrm>
            <a:off x="3529122" y="559176"/>
            <a:ext cx="2417965" cy="3083119"/>
            <a:chOff x="7877394" y="1154667"/>
            <a:chExt cx="1783667" cy="2274333"/>
          </a:xfrm>
        </p:grpSpPr>
        <p:pic>
          <p:nvPicPr>
            <p:cNvPr descr="17+ Download Phone Mockup Hand Png Psd – 9650mockup" id="268" name="Google Shape;268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77394" y="1154667"/>
              <a:ext cx="1783667" cy="2274333"/>
            </a:xfrm>
            <a:prstGeom prst="teardrop">
              <a:avLst>
                <a:gd fmla="val 100000" name="adj"/>
              </a:avLst>
            </a:prstGeom>
            <a:noFill/>
            <a:ln>
              <a:noFill/>
            </a:ln>
          </p:spPr>
        </p:pic>
        <p:pic>
          <p:nvPicPr>
            <p:cNvPr id="269" name="Google Shape;269;p13"/>
            <p:cNvPicPr preferRelativeResize="0"/>
            <p:nvPr/>
          </p:nvPicPr>
          <p:blipFill rotWithShape="1">
            <a:blip r:embed="rId5">
              <a:alphaModFix/>
            </a:blip>
            <a:srcRect b="0" l="-9781" r="-9781" t="0"/>
            <a:stretch/>
          </p:blipFill>
          <p:spPr>
            <a:xfrm>
              <a:off x="8496918" y="1582085"/>
              <a:ext cx="933520" cy="7807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" name="Google Shape;270;p13"/>
          <p:cNvGrpSpPr/>
          <p:nvPr/>
        </p:nvGrpSpPr>
        <p:grpSpPr>
          <a:xfrm>
            <a:off x="4699923" y="4970724"/>
            <a:ext cx="713103" cy="317073"/>
            <a:chOff x="8982520" y="5191885"/>
            <a:chExt cx="713103" cy="317073"/>
          </a:xfrm>
        </p:grpSpPr>
        <p:sp>
          <p:nvSpPr>
            <p:cNvPr id="271" name="Google Shape;271;p13"/>
            <p:cNvSpPr/>
            <p:nvPr/>
          </p:nvSpPr>
          <p:spPr>
            <a:xfrm>
              <a:off x="8982520" y="5191885"/>
              <a:ext cx="90492" cy="90492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9184096" y="5283800"/>
              <a:ext cx="90492" cy="90492"/>
            </a:xfrm>
            <a:prstGeom prst="ellipse">
              <a:avLst/>
            </a:prstGeom>
            <a:solidFill>
              <a:srgbClr val="57ABD1"/>
            </a:solidFill>
            <a:ln cap="flat" cmpd="sng" w="12700">
              <a:solidFill>
                <a:srgbClr val="57ABD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9391633" y="5359469"/>
              <a:ext cx="90492" cy="90492"/>
            </a:xfrm>
            <a:prstGeom prst="ellipse">
              <a:avLst/>
            </a:prstGeom>
            <a:solidFill>
              <a:srgbClr val="55BACE"/>
            </a:solidFill>
            <a:ln cap="flat" cmpd="sng" w="12700">
              <a:solidFill>
                <a:srgbClr val="55BA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9605131" y="5418466"/>
              <a:ext cx="90492" cy="90492"/>
            </a:xfrm>
            <a:prstGeom prst="ellipse">
              <a:avLst/>
            </a:prstGeom>
            <a:solidFill>
              <a:srgbClr val="52CBCC"/>
            </a:solidFill>
            <a:ln cap="flat" cmpd="sng" w="12700">
              <a:solidFill>
                <a:srgbClr val="52CB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13"/>
          <p:cNvSpPr/>
          <p:nvPr/>
        </p:nvSpPr>
        <p:spPr>
          <a:xfrm>
            <a:off x="3757608" y="4202911"/>
            <a:ext cx="90492" cy="90492"/>
          </a:xfrm>
          <a:prstGeom prst="ellipse">
            <a:avLst/>
          </a:prstGeom>
          <a:solidFill>
            <a:srgbClr val="50C9B6"/>
          </a:solidFill>
          <a:ln cap="flat" cmpd="sng" w="12700">
            <a:solidFill>
              <a:srgbClr val="50C9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220071" y="3076416"/>
            <a:ext cx="90492" cy="90492"/>
          </a:xfrm>
          <a:prstGeom prst="ellipse">
            <a:avLst/>
          </a:prstGeom>
          <a:solidFill>
            <a:srgbClr val="4EC6A2"/>
          </a:solidFill>
          <a:ln cap="flat" cmpd="sng" w="12700">
            <a:solidFill>
              <a:srgbClr val="4EC6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3"/>
          <p:cNvGrpSpPr/>
          <p:nvPr/>
        </p:nvGrpSpPr>
        <p:grpSpPr>
          <a:xfrm>
            <a:off x="2848888" y="1487780"/>
            <a:ext cx="606896" cy="476963"/>
            <a:chOff x="7131485" y="1708941"/>
            <a:chExt cx="606896" cy="476963"/>
          </a:xfrm>
        </p:grpSpPr>
        <p:sp>
          <p:nvSpPr>
            <p:cNvPr id="278" name="Google Shape;278;p13"/>
            <p:cNvSpPr/>
            <p:nvPr/>
          </p:nvSpPr>
          <p:spPr>
            <a:xfrm>
              <a:off x="7647889" y="1891916"/>
              <a:ext cx="90492" cy="90492"/>
            </a:xfrm>
            <a:prstGeom prst="ellipse">
              <a:avLst/>
            </a:prstGeom>
            <a:solidFill>
              <a:srgbClr val="4CC38C"/>
            </a:solidFill>
            <a:ln cap="flat" cmpd="sng" w="12700">
              <a:solidFill>
                <a:srgbClr val="4CC38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7518924" y="1800428"/>
              <a:ext cx="90492" cy="90492"/>
            </a:xfrm>
            <a:prstGeom prst="ellipse">
              <a:avLst/>
            </a:prstGeom>
            <a:solidFill>
              <a:srgbClr val="49C177"/>
            </a:solidFill>
            <a:ln cap="flat" cmpd="sng" w="12700">
              <a:solidFill>
                <a:srgbClr val="49C17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7389958" y="1708941"/>
              <a:ext cx="90492" cy="90492"/>
            </a:xfrm>
            <a:prstGeom prst="ellipse">
              <a:avLst/>
            </a:prstGeom>
            <a:solidFill>
              <a:srgbClr val="48BD62"/>
            </a:solidFill>
            <a:ln cap="flat" cmpd="sng" w="12700">
              <a:solidFill>
                <a:srgbClr val="48BD6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7260993" y="1800428"/>
              <a:ext cx="90492" cy="90492"/>
            </a:xfrm>
            <a:prstGeom prst="ellipse">
              <a:avLst/>
            </a:prstGeom>
            <a:solidFill>
              <a:srgbClr val="46BA4E"/>
            </a:solidFill>
            <a:ln cap="flat" cmpd="sng" w="12700">
              <a:solidFill>
                <a:srgbClr val="46BA4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7131485" y="1891916"/>
              <a:ext cx="90492" cy="90492"/>
            </a:xfrm>
            <a:prstGeom prst="ellipse">
              <a:avLst/>
            </a:prstGeom>
            <a:solidFill>
              <a:srgbClr val="4FB546"/>
            </a:solidFill>
            <a:ln cap="flat" cmpd="sng" w="12700">
              <a:solidFill>
                <a:srgbClr val="4FB5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7389958" y="1902176"/>
              <a:ext cx="90492" cy="90492"/>
            </a:xfrm>
            <a:prstGeom prst="ellipse">
              <a:avLst/>
            </a:prstGeom>
            <a:solidFill>
              <a:srgbClr val="60B046"/>
            </a:solidFill>
            <a:ln cap="flat" cmpd="sng" w="12700">
              <a:solidFill>
                <a:srgbClr val="60B0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7389958" y="2095412"/>
              <a:ext cx="90492" cy="90492"/>
            </a:xfrm>
            <a:prstGeom prst="ellipse">
              <a:avLst/>
            </a:prstGeom>
            <a:solidFill>
              <a:srgbClr val="6FAB46"/>
            </a:solidFill>
            <a:ln cap="flat" cmpd="sng" w="12700">
              <a:solidFill>
                <a:srgbClr val="6FAB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13"/>
          <p:cNvGrpSpPr/>
          <p:nvPr/>
        </p:nvGrpSpPr>
        <p:grpSpPr>
          <a:xfrm>
            <a:off x="1161228" y="2056943"/>
            <a:ext cx="2488005" cy="1034793"/>
            <a:chOff x="5443825" y="2278104"/>
            <a:chExt cx="2488005" cy="1034793"/>
          </a:xfrm>
        </p:grpSpPr>
        <p:sp>
          <p:nvSpPr>
            <p:cNvPr id="286" name="Google Shape;286;p13"/>
            <p:cNvSpPr/>
            <p:nvPr/>
          </p:nvSpPr>
          <p:spPr>
            <a:xfrm>
              <a:off x="5443825" y="2790477"/>
              <a:ext cx="1948029" cy="522420"/>
            </a:xfrm>
            <a:custGeom>
              <a:rect b="b" l="l" r="r" t="t"/>
              <a:pathLst>
                <a:path extrusionOk="0" h="522420" w="1948029">
                  <a:moveTo>
                    <a:pt x="0" y="87072"/>
                  </a:moveTo>
                  <a:cubicBezTo>
                    <a:pt x="0" y="38983"/>
                    <a:pt x="38983" y="0"/>
                    <a:pt x="87072" y="0"/>
                  </a:cubicBezTo>
                  <a:lnTo>
                    <a:pt x="1860957" y="0"/>
                  </a:lnTo>
                  <a:cubicBezTo>
                    <a:pt x="1909046" y="0"/>
                    <a:pt x="1948029" y="38983"/>
                    <a:pt x="1948029" y="87072"/>
                  </a:cubicBezTo>
                  <a:lnTo>
                    <a:pt x="1948029" y="435348"/>
                  </a:lnTo>
                  <a:cubicBezTo>
                    <a:pt x="1948029" y="483437"/>
                    <a:pt x="1909046" y="522420"/>
                    <a:pt x="1860957" y="522420"/>
                  </a:cubicBezTo>
                  <a:lnTo>
                    <a:pt x="87072" y="522420"/>
                  </a:lnTo>
                  <a:cubicBezTo>
                    <a:pt x="38983" y="522420"/>
                    <a:pt x="0" y="483437"/>
                    <a:pt x="0" y="435348"/>
                  </a:cubicBezTo>
                  <a:lnTo>
                    <a:pt x="0" y="87072"/>
                  </a:lnTo>
                  <a:close/>
                </a:path>
              </a:pathLst>
            </a:custGeom>
            <a:solidFill>
              <a:srgbClr val="38562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1200" lIns="71200" spcFirstLastPara="1" rIns="437825" wrap="square" tIns="71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Quickly, Conveniently, Quality Connection</a:t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7028530" y="2278104"/>
              <a:ext cx="903300" cy="903333"/>
            </a:xfrm>
            <a:prstGeom prst="ellipse">
              <a:avLst/>
            </a:prstGeom>
            <a:solidFill>
              <a:srgbClr val="C7D9B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onnections" id="288" name="Google Shape;288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56882" y="2414452"/>
              <a:ext cx="641733" cy="6417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13"/>
          <p:cNvGrpSpPr/>
          <p:nvPr/>
        </p:nvGrpSpPr>
        <p:grpSpPr>
          <a:xfrm>
            <a:off x="1487977" y="3241580"/>
            <a:ext cx="2488004" cy="1034793"/>
            <a:chOff x="5770574" y="3462741"/>
            <a:chExt cx="2488004" cy="1034793"/>
          </a:xfrm>
        </p:grpSpPr>
        <p:sp>
          <p:nvSpPr>
            <p:cNvPr id="290" name="Google Shape;290;p13"/>
            <p:cNvSpPr/>
            <p:nvPr/>
          </p:nvSpPr>
          <p:spPr>
            <a:xfrm>
              <a:off x="5770574" y="3975114"/>
              <a:ext cx="1948029" cy="522420"/>
            </a:xfrm>
            <a:custGeom>
              <a:rect b="b" l="l" r="r" t="t"/>
              <a:pathLst>
                <a:path extrusionOk="0" h="522420" w="1948029">
                  <a:moveTo>
                    <a:pt x="0" y="87072"/>
                  </a:moveTo>
                  <a:cubicBezTo>
                    <a:pt x="0" y="38983"/>
                    <a:pt x="38983" y="0"/>
                    <a:pt x="87072" y="0"/>
                  </a:cubicBezTo>
                  <a:lnTo>
                    <a:pt x="1860957" y="0"/>
                  </a:lnTo>
                  <a:cubicBezTo>
                    <a:pt x="1909046" y="0"/>
                    <a:pt x="1948029" y="38983"/>
                    <a:pt x="1948029" y="87072"/>
                  </a:cubicBezTo>
                  <a:lnTo>
                    <a:pt x="1948029" y="435348"/>
                  </a:lnTo>
                  <a:cubicBezTo>
                    <a:pt x="1948029" y="483437"/>
                    <a:pt x="1909046" y="522420"/>
                    <a:pt x="1860957" y="522420"/>
                  </a:cubicBezTo>
                  <a:lnTo>
                    <a:pt x="87072" y="522420"/>
                  </a:lnTo>
                  <a:cubicBezTo>
                    <a:pt x="38983" y="522420"/>
                    <a:pt x="0" y="483437"/>
                    <a:pt x="0" y="435348"/>
                  </a:cubicBezTo>
                  <a:lnTo>
                    <a:pt x="0" y="87072"/>
                  </a:lnTo>
                  <a:close/>
                </a:path>
              </a:pathLst>
            </a:cu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1200" lIns="71200" spcFirstLastPara="1" rIns="437825" wrap="square" tIns="71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Familiarity with Technology</a:t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355278" y="3462741"/>
              <a:ext cx="903300" cy="903333"/>
            </a:xfrm>
            <a:prstGeom prst="ellipse">
              <a:avLst/>
            </a:prstGeom>
            <a:solidFill>
              <a:srgbClr val="C0DFC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nternet" id="292" name="Google Shape;292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78737" y="3588902"/>
              <a:ext cx="652750" cy="652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13"/>
          <p:cNvGrpSpPr/>
          <p:nvPr/>
        </p:nvGrpSpPr>
        <p:grpSpPr>
          <a:xfrm>
            <a:off x="2232509" y="4235973"/>
            <a:ext cx="2488005" cy="1034794"/>
            <a:chOff x="6515106" y="4457134"/>
            <a:chExt cx="2488005" cy="1034794"/>
          </a:xfrm>
        </p:grpSpPr>
        <p:sp>
          <p:nvSpPr>
            <p:cNvPr id="294" name="Google Shape;294;p13"/>
            <p:cNvSpPr/>
            <p:nvPr/>
          </p:nvSpPr>
          <p:spPr>
            <a:xfrm>
              <a:off x="6515106" y="4969508"/>
              <a:ext cx="1948029" cy="522420"/>
            </a:xfrm>
            <a:custGeom>
              <a:rect b="b" l="l" r="r" t="t"/>
              <a:pathLst>
                <a:path extrusionOk="0" h="522420" w="1948029">
                  <a:moveTo>
                    <a:pt x="0" y="87072"/>
                  </a:moveTo>
                  <a:cubicBezTo>
                    <a:pt x="0" y="38983"/>
                    <a:pt x="38983" y="0"/>
                    <a:pt x="87072" y="0"/>
                  </a:cubicBezTo>
                  <a:lnTo>
                    <a:pt x="1860957" y="0"/>
                  </a:lnTo>
                  <a:cubicBezTo>
                    <a:pt x="1909046" y="0"/>
                    <a:pt x="1948029" y="38983"/>
                    <a:pt x="1948029" y="87072"/>
                  </a:cubicBezTo>
                  <a:lnTo>
                    <a:pt x="1948029" y="435348"/>
                  </a:lnTo>
                  <a:cubicBezTo>
                    <a:pt x="1948029" y="483437"/>
                    <a:pt x="1909046" y="522420"/>
                    <a:pt x="1860957" y="522420"/>
                  </a:cubicBezTo>
                  <a:lnTo>
                    <a:pt x="87072" y="522420"/>
                  </a:lnTo>
                  <a:cubicBezTo>
                    <a:pt x="38983" y="522420"/>
                    <a:pt x="0" y="483437"/>
                    <a:pt x="0" y="435348"/>
                  </a:cubicBezTo>
                  <a:lnTo>
                    <a:pt x="0" y="87072"/>
                  </a:lnTo>
                  <a:close/>
                </a:path>
              </a:pathLst>
            </a:custGeom>
            <a:solidFill>
              <a:srgbClr val="3D85E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1200" lIns="71200" spcFirstLastPara="1" rIns="437825" wrap="square" tIns="71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Impact of Pandemic</a:t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099811" y="4457134"/>
              <a:ext cx="903300" cy="903333"/>
            </a:xfrm>
            <a:prstGeom prst="ellipse">
              <a:avLst/>
            </a:prstGeom>
            <a:solidFill>
              <a:srgbClr val="C1E5E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Needle" id="296" name="Google Shape;296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74894" y="4639861"/>
              <a:ext cx="572877" cy="5728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13"/>
          <p:cNvGrpSpPr/>
          <p:nvPr/>
        </p:nvGrpSpPr>
        <p:grpSpPr>
          <a:xfrm>
            <a:off x="3981130" y="4866554"/>
            <a:ext cx="2488005" cy="1034794"/>
            <a:chOff x="8263727" y="5087715"/>
            <a:chExt cx="2488005" cy="1034794"/>
          </a:xfrm>
        </p:grpSpPr>
        <p:sp>
          <p:nvSpPr>
            <p:cNvPr id="298" name="Google Shape;298;p13"/>
            <p:cNvSpPr/>
            <p:nvPr/>
          </p:nvSpPr>
          <p:spPr>
            <a:xfrm>
              <a:off x="8263727" y="5600089"/>
              <a:ext cx="1948029" cy="522420"/>
            </a:xfrm>
            <a:custGeom>
              <a:rect b="b" l="l" r="r" t="t"/>
              <a:pathLst>
                <a:path extrusionOk="0" h="522420" w="1948029">
                  <a:moveTo>
                    <a:pt x="0" y="87072"/>
                  </a:moveTo>
                  <a:cubicBezTo>
                    <a:pt x="0" y="38983"/>
                    <a:pt x="38983" y="0"/>
                    <a:pt x="87072" y="0"/>
                  </a:cubicBezTo>
                  <a:lnTo>
                    <a:pt x="1860957" y="0"/>
                  </a:lnTo>
                  <a:cubicBezTo>
                    <a:pt x="1909046" y="0"/>
                    <a:pt x="1948029" y="38983"/>
                    <a:pt x="1948029" y="87072"/>
                  </a:cubicBezTo>
                  <a:lnTo>
                    <a:pt x="1948029" y="435348"/>
                  </a:lnTo>
                  <a:cubicBezTo>
                    <a:pt x="1948029" y="483437"/>
                    <a:pt x="1909046" y="522420"/>
                    <a:pt x="1860957" y="522420"/>
                  </a:cubicBezTo>
                  <a:lnTo>
                    <a:pt x="87072" y="522420"/>
                  </a:lnTo>
                  <a:cubicBezTo>
                    <a:pt x="38983" y="522420"/>
                    <a:pt x="0" y="483437"/>
                    <a:pt x="0" y="435348"/>
                  </a:cubicBezTo>
                  <a:lnTo>
                    <a:pt x="0" y="87072"/>
                  </a:lnTo>
                  <a:close/>
                </a:path>
              </a:pathLst>
            </a:custGeom>
            <a:solidFill>
              <a:srgbClr val="00206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1200" lIns="71200" spcFirstLastPara="1" rIns="437825" wrap="square" tIns="71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Intermediary Tutor Center</a:t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9848432" y="5087715"/>
              <a:ext cx="903300" cy="903333"/>
            </a:xfrm>
            <a:prstGeom prst="ellipse">
              <a:avLst/>
            </a:prstGeom>
            <a:solidFill>
              <a:srgbClr val="C3D4E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ity" id="300" name="Google Shape;300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938712" y="5212738"/>
              <a:ext cx="689213" cy="689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13"/>
          <p:cNvSpPr/>
          <p:nvPr/>
        </p:nvSpPr>
        <p:spPr>
          <a:xfrm>
            <a:off x="7353636" y="549961"/>
            <a:ext cx="43506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0" sz="44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3"/>
          <p:cNvSpPr/>
          <p:nvPr/>
        </p:nvSpPr>
        <p:spPr>
          <a:xfrm>
            <a:off x="7509829" y="1380958"/>
            <a:ext cx="1007165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-20510" y="2277000"/>
            <a:ext cx="2304000" cy="2304000"/>
          </a:xfrm>
          <a:prstGeom prst="rect">
            <a:avLst/>
          </a:prstGeom>
          <a:solidFill>
            <a:srgbClr val="227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 Ngoc Lan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HE141730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UI/UX</a:t>
            </a:r>
            <a:endParaRPr b="0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6906843" y="4597490"/>
            <a:ext cx="2304000" cy="2304000"/>
          </a:xfrm>
          <a:prstGeom prst="rect">
            <a:avLst/>
          </a:prstGeom>
          <a:solidFill>
            <a:srgbClr val="227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Duong Minh Thao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HE141688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b="0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4596280" y="2293498"/>
            <a:ext cx="2304000" cy="2304000"/>
          </a:xfrm>
          <a:prstGeom prst="rect">
            <a:avLst/>
          </a:prstGeom>
          <a:solidFill>
            <a:srgbClr val="227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Nguyen Duong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 Thuy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HE140753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UI/UX</a:t>
            </a:r>
            <a:endParaRPr b="0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2286420" y="4577515"/>
            <a:ext cx="2304000" cy="2304000"/>
          </a:xfrm>
          <a:prstGeom prst="rect">
            <a:avLst/>
          </a:prstGeom>
          <a:solidFill>
            <a:srgbClr val="227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Dinh Tuan Anh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HE141302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b="0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9205818" y="2293490"/>
            <a:ext cx="2304000" cy="2304000"/>
          </a:xfrm>
          <a:prstGeom prst="rect">
            <a:avLst/>
          </a:prstGeom>
          <a:solidFill>
            <a:srgbClr val="227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Nguyen Hong Thuy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HE140997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Tester</a:t>
            </a:r>
            <a:endParaRPr b="0" i="1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2286420" y="-23515"/>
            <a:ext cx="2304000" cy="2304000"/>
          </a:xfrm>
          <a:prstGeom prst="rect">
            <a:avLst/>
          </a:prstGeom>
          <a:solidFill>
            <a:srgbClr val="227A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Pham Ngoc Duong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Supervisor</a:t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2286420" y="2277448"/>
            <a:ext cx="2304000" cy="23040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5537" l="-39974" r="-34092" t="-65868"/>
            </a:stretch>
          </a:blip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-17580" y="4564510"/>
            <a:ext cx="2304000" cy="230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8512" l="-16446" r="-16445" t="-4377"/>
            </a:stretch>
          </a:blip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4598620" y="4603566"/>
            <a:ext cx="2304000" cy="2304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3129" l="-18270" r="-18845" t="-3988"/>
            </a:stretch>
          </a:blip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6906140" y="2293490"/>
            <a:ext cx="2304000" cy="2304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9819" l="-1516" r="-28299" t="0"/>
            </a:stretch>
          </a:blip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9205818" y="4597490"/>
            <a:ext cx="2304000" cy="230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9819" l="-7656" r="-22159" t="0"/>
            </a:stretch>
          </a:blip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-26075" y="-23702"/>
            <a:ext cx="2304000" cy="230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4587490" y="-45625"/>
            <a:ext cx="6440999" cy="23230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5000575" y="1246709"/>
            <a:ext cx="439209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LABATE Team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2"/>
          <p:cNvGrpSpPr/>
          <p:nvPr/>
        </p:nvGrpSpPr>
        <p:grpSpPr>
          <a:xfrm>
            <a:off x="4705229" y="1190290"/>
            <a:ext cx="1007165" cy="1014042"/>
            <a:chOff x="4813721" y="1128298"/>
            <a:chExt cx="1007165" cy="1014042"/>
          </a:xfrm>
        </p:grpSpPr>
        <p:sp>
          <p:nvSpPr>
            <p:cNvPr id="135" name="Google Shape;135;p2"/>
            <p:cNvSpPr/>
            <p:nvPr/>
          </p:nvSpPr>
          <p:spPr>
            <a:xfrm>
              <a:off x="4813721" y="2096621"/>
              <a:ext cx="1007165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 rot="-5400000">
              <a:off x="4333699" y="1609021"/>
              <a:ext cx="1007165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" name="Google Shape;13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4577" y="-239448"/>
            <a:ext cx="4358447" cy="245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4316002" y="-1704383"/>
            <a:ext cx="4208870" cy="2367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4"/>
          <p:cNvPicPr preferRelativeResize="0"/>
          <p:nvPr/>
        </p:nvPicPr>
        <p:blipFill rotWithShape="1">
          <a:blip r:embed="rId4">
            <a:alphaModFix/>
          </a:blip>
          <a:srcRect b="0" l="0" r="17047" t="0"/>
          <a:stretch/>
        </p:blipFill>
        <p:spPr>
          <a:xfrm>
            <a:off x="1632121" y="1845836"/>
            <a:ext cx="8927757" cy="316632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4"/>
          <p:cNvSpPr/>
          <p:nvPr/>
        </p:nvSpPr>
        <p:spPr>
          <a:xfrm flipH="1" rot="10800000">
            <a:off x="7870032" y="2312061"/>
            <a:ext cx="2484000" cy="25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4"/>
          <p:cNvSpPr/>
          <p:nvPr/>
        </p:nvSpPr>
        <p:spPr>
          <a:xfrm flipH="1" rot="10800000">
            <a:off x="7870032" y="2830918"/>
            <a:ext cx="2484000" cy="25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4"/>
          <p:cNvSpPr/>
          <p:nvPr/>
        </p:nvSpPr>
        <p:spPr>
          <a:xfrm flipH="1" rot="10800000">
            <a:off x="3066384" y="4894800"/>
            <a:ext cx="1260000" cy="25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14"/>
          <p:cNvGrpSpPr/>
          <p:nvPr/>
        </p:nvGrpSpPr>
        <p:grpSpPr>
          <a:xfrm>
            <a:off x="6363666" y="587498"/>
            <a:ext cx="5496732" cy="707886"/>
            <a:chOff x="601301" y="4015736"/>
            <a:chExt cx="5496732" cy="707886"/>
          </a:xfrm>
        </p:grpSpPr>
        <p:sp>
          <p:nvSpPr>
            <p:cNvPr id="313" name="Google Shape;313;p14"/>
            <p:cNvSpPr/>
            <p:nvPr/>
          </p:nvSpPr>
          <p:spPr>
            <a:xfrm>
              <a:off x="601301" y="4015736"/>
              <a:ext cx="5496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40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Scope</a:t>
              </a:r>
              <a:endParaRPr b="0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745302" y="4675449"/>
              <a:ext cx="1007165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5"/>
          <p:cNvGrpSpPr/>
          <p:nvPr/>
        </p:nvGrpSpPr>
        <p:grpSpPr>
          <a:xfrm>
            <a:off x="2223623" y="2701069"/>
            <a:ext cx="3496183" cy="1447487"/>
            <a:chOff x="878714" y="1165591"/>
            <a:chExt cx="3496183" cy="1447487"/>
          </a:xfrm>
        </p:grpSpPr>
        <p:sp>
          <p:nvSpPr>
            <p:cNvPr id="321" name="Google Shape;321;p15"/>
            <p:cNvSpPr/>
            <p:nvPr/>
          </p:nvSpPr>
          <p:spPr>
            <a:xfrm>
              <a:off x="878714" y="1165591"/>
              <a:ext cx="349618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27AE6"/>
                  </a:solidFill>
                  <a:latin typeface="Calibri"/>
                  <a:ea typeface="Calibri"/>
                  <a:cs typeface="Calibri"/>
                  <a:sym typeface="Calibri"/>
                </a:rPr>
                <a:t>Limitation</a:t>
              </a:r>
              <a:r>
                <a:rPr lang="en-US" sz="4000">
                  <a:solidFill>
                    <a:srgbClr val="303030"/>
                  </a:solidFill>
                  <a:latin typeface="Calibri"/>
                  <a:ea typeface="Calibri"/>
                  <a:cs typeface="Calibri"/>
                  <a:sym typeface="Calibri"/>
                </a:rPr>
                <a:t> &amp; Exclusion</a:t>
              </a:r>
              <a:endParaRPr b="0" sz="4000" cap="none">
                <a:solidFill>
                  <a:srgbClr val="30303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3225896" y="2567359"/>
              <a:ext cx="1007165" cy="45719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15"/>
          <p:cNvGrpSpPr/>
          <p:nvPr/>
        </p:nvGrpSpPr>
        <p:grpSpPr>
          <a:xfrm>
            <a:off x="5769972" y="252004"/>
            <a:ext cx="7212416" cy="6353991"/>
            <a:chOff x="-347150" y="363800"/>
            <a:chExt cx="7212416" cy="6353991"/>
          </a:xfrm>
        </p:grpSpPr>
        <p:grpSp>
          <p:nvGrpSpPr>
            <p:cNvPr id="324" name="Google Shape;324;p15"/>
            <p:cNvGrpSpPr/>
            <p:nvPr/>
          </p:nvGrpSpPr>
          <p:grpSpPr>
            <a:xfrm>
              <a:off x="-347150" y="363800"/>
              <a:ext cx="7212416" cy="6353991"/>
              <a:chOff x="457791" y="0"/>
              <a:chExt cx="7212416" cy="6353991"/>
            </a:xfrm>
          </p:grpSpPr>
          <p:sp>
            <p:nvSpPr>
              <p:cNvPr id="325" name="Google Shape;325;p15"/>
              <p:cNvSpPr/>
              <p:nvPr/>
            </p:nvSpPr>
            <p:spPr>
              <a:xfrm>
                <a:off x="4307779" y="3093758"/>
                <a:ext cx="1690590" cy="1690797"/>
              </a:xfrm>
              <a:prstGeom prst="ellipse">
                <a:avLst/>
              </a:prstGeom>
              <a:solidFill>
                <a:schemeClr val="accent3">
                  <a:alpha val="89803"/>
                </a:schemeClr>
              </a:solidFill>
              <a:ln cap="flat" cmpd="sng" w="12700">
                <a:solidFill>
                  <a:schemeClr val="accent3">
                    <a:alpha val="8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4418850" y="1848376"/>
                <a:ext cx="501984" cy="501329"/>
              </a:xfrm>
              <a:prstGeom prst="donut">
                <a:avLst>
                  <a:gd fmla="val 7460" name="adj"/>
                </a:avLst>
              </a:prstGeom>
              <a:solidFill>
                <a:schemeClr val="accent3">
                  <a:alpha val="85882"/>
                </a:schemeClr>
              </a:solidFill>
              <a:ln cap="flat" cmpd="sng" w="12700">
                <a:solidFill>
                  <a:schemeClr val="accent3">
                    <a:alpha val="85882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4377740" y="3158569"/>
                <a:ext cx="1560766" cy="1560540"/>
              </a:xfrm>
              <a:prstGeom prst="ellipse">
                <a:avLst/>
              </a:prstGeom>
              <a:solidFill>
                <a:srgbClr val="D8D8D8">
                  <a:alpha val="89803"/>
                </a:srgbClr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3300926" y="3412729"/>
                <a:ext cx="884242" cy="884475"/>
              </a:xfrm>
              <a:prstGeom prst="ellipse">
                <a:avLst/>
              </a:prstGeom>
              <a:solidFill>
                <a:schemeClr val="accent3">
                  <a:alpha val="81960"/>
                </a:schemeClr>
              </a:solidFill>
              <a:ln cap="flat" cmpd="sng" w="12700">
                <a:solidFill>
                  <a:schemeClr val="accent3">
                    <a:alpha val="8196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3352855" y="3464831"/>
                <a:ext cx="780383" cy="780270"/>
              </a:xfrm>
              <a:prstGeom prst="ellipse">
                <a:avLst/>
              </a:prstGeom>
              <a:solidFill>
                <a:srgbClr val="DCDCDC">
                  <a:alpha val="81960"/>
                </a:srgbClr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3396851" y="2164805"/>
                <a:ext cx="1134513" cy="1134187"/>
              </a:xfrm>
              <a:prstGeom prst="ellipse">
                <a:avLst/>
              </a:prstGeom>
              <a:solidFill>
                <a:schemeClr val="accent3">
                  <a:alpha val="78039"/>
                </a:schemeClr>
              </a:solidFill>
              <a:ln cap="flat" cmpd="sng" w="12700">
                <a:solidFill>
                  <a:schemeClr val="accent3">
                    <a:alpha val="78039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2780189" y="92768"/>
                <a:ext cx="371439" cy="371708"/>
              </a:xfrm>
              <a:prstGeom prst="donut">
                <a:avLst>
                  <a:gd fmla="val 7460" name="adj"/>
                </a:avLst>
              </a:prstGeom>
              <a:solidFill>
                <a:schemeClr val="accent3">
                  <a:alpha val="74117"/>
                </a:schemeClr>
              </a:solidFill>
              <a:ln cap="flat" cmpd="sng" w="12700">
                <a:solidFill>
                  <a:schemeClr val="accent3">
                    <a:alpha val="74117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2408750" y="0"/>
                <a:ext cx="186080" cy="185536"/>
              </a:xfrm>
              <a:prstGeom prst="donut">
                <a:avLst>
                  <a:gd fmla="val 7460" name="adj"/>
                </a:avLst>
              </a:prstGeom>
              <a:solidFill>
                <a:schemeClr val="accent3">
                  <a:alpha val="69803"/>
                </a:schemeClr>
              </a:solidFill>
              <a:ln cap="flat" cmpd="sng" w="12700">
                <a:solidFill>
                  <a:schemeClr val="accent3">
                    <a:alpha val="6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3456714" y="2224532"/>
                <a:ext cx="1014786" cy="1014097"/>
              </a:xfrm>
              <a:prstGeom prst="ellipse">
                <a:avLst/>
              </a:prstGeom>
              <a:solidFill>
                <a:srgbClr val="E1E1E1">
                  <a:alpha val="74117"/>
                </a:srgbClr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3609617" y="1155791"/>
                <a:ext cx="795529" cy="794884"/>
              </a:xfrm>
              <a:prstGeom prst="ellipse">
                <a:avLst/>
              </a:prstGeom>
              <a:solidFill>
                <a:schemeClr val="accent3">
                  <a:alpha val="65882"/>
                </a:schemeClr>
              </a:solidFill>
              <a:ln cap="flat" cmpd="sng" w="12700">
                <a:solidFill>
                  <a:schemeClr val="accent3">
                    <a:alpha val="65882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3173987" y="5852662"/>
                <a:ext cx="501984" cy="501329"/>
              </a:xfrm>
              <a:prstGeom prst="donut">
                <a:avLst>
                  <a:gd fmla="val 7460" name="adj"/>
                </a:avLst>
              </a:prstGeom>
              <a:solidFill>
                <a:schemeClr val="accent3">
                  <a:alpha val="61960"/>
                </a:schemeClr>
              </a:solidFill>
              <a:ln cap="flat" cmpd="sng" w="12700">
                <a:solidFill>
                  <a:schemeClr val="accent3">
                    <a:alpha val="6196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3655777" y="1202175"/>
                <a:ext cx="701768" cy="701480"/>
              </a:xfrm>
              <a:prstGeom prst="ellipse">
                <a:avLst/>
              </a:prstGeom>
              <a:solidFill>
                <a:srgbClr val="E6E6E6">
                  <a:alpha val="65882"/>
                </a:srgbClr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3109797" y="412374"/>
                <a:ext cx="737108" cy="737063"/>
              </a:xfrm>
              <a:prstGeom prst="ellipse">
                <a:avLst/>
              </a:prstGeom>
              <a:solidFill>
                <a:schemeClr val="accent3">
                  <a:alpha val="58039"/>
                </a:schemeClr>
              </a:solidFill>
              <a:ln cap="flat" cmpd="sng" w="12700">
                <a:solidFill>
                  <a:schemeClr val="accent3">
                    <a:alpha val="58039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3153793" y="455581"/>
                <a:ext cx="650559" cy="650013"/>
              </a:xfrm>
              <a:prstGeom prst="ellipse">
                <a:avLst/>
              </a:prstGeom>
              <a:solidFill>
                <a:srgbClr val="EBEBEB">
                  <a:alpha val="58039"/>
                </a:srgbClr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3616108" y="4737536"/>
                <a:ext cx="1267221" cy="1267621"/>
              </a:xfrm>
              <a:prstGeom prst="ellipse">
                <a:avLst/>
              </a:prstGeom>
              <a:solidFill>
                <a:schemeClr val="accent3">
                  <a:alpha val="54117"/>
                </a:schemeClr>
              </a:solidFill>
              <a:ln cap="flat" cmpd="sng" w="12700">
                <a:solidFill>
                  <a:schemeClr val="accent3">
                    <a:alpha val="54117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2932371" y="4273059"/>
                <a:ext cx="278399" cy="278940"/>
              </a:xfrm>
              <a:prstGeom prst="donut">
                <a:avLst>
                  <a:gd fmla="val 7460" name="adj"/>
                </a:avLst>
              </a:prstGeom>
              <a:solidFill>
                <a:schemeClr val="accent3">
                  <a:alpha val="49803"/>
                </a:schemeClr>
              </a:solidFill>
              <a:ln cap="flat" cmpd="sng" w="12700">
                <a:solidFill>
                  <a:schemeClr val="accent3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3682463" y="4804253"/>
                <a:ext cx="1133791" cy="1133552"/>
              </a:xfrm>
              <a:prstGeom prst="ellipse">
                <a:avLst/>
              </a:prstGeom>
              <a:solidFill>
                <a:srgbClr val="F0F0F0">
                  <a:alpha val="49803"/>
                </a:srgbClr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5161729" y="2224532"/>
                <a:ext cx="2508478" cy="794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 txBox="1"/>
              <p:nvPr/>
            </p:nvSpPr>
            <p:spPr>
              <a:xfrm>
                <a:off x="5161729" y="2224532"/>
                <a:ext cx="2508478" cy="794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2650" lIns="26650" spcFirstLastPara="1" rIns="26650" wrap="square" tIns="2665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Calibri"/>
                  <a:buNone/>
                </a:pPr>
                <a:r>
                  <a:rPr lang="en-US" sz="2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Verification Tool</a:t>
                </a:r>
                <a:endParaRPr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609973" y="3464831"/>
                <a:ext cx="2508478" cy="7802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5"/>
              <p:cNvSpPr txBox="1"/>
              <p:nvPr/>
            </p:nvSpPr>
            <p:spPr>
              <a:xfrm>
                <a:off x="609973" y="3464831"/>
                <a:ext cx="2508478" cy="7802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no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Calibri"/>
                  <a:buNone/>
                </a:pPr>
                <a:r>
                  <a:rPr lang="en-US" sz="2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Documentation Repository</a:t>
                </a:r>
                <a:endParaRPr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703013" y="2224532"/>
                <a:ext cx="2508478" cy="1014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 txBox="1"/>
              <p:nvPr/>
            </p:nvSpPr>
            <p:spPr>
              <a:xfrm>
                <a:off x="703013" y="2224532"/>
                <a:ext cx="2508478" cy="1014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no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Calibri"/>
                  <a:buNone/>
                </a:pPr>
                <a:r>
                  <a:rPr lang="en-US" sz="2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Web &amp; Android Version</a:t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922271" y="1202175"/>
                <a:ext cx="2508478" cy="701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 txBox="1"/>
              <p:nvPr/>
            </p:nvSpPr>
            <p:spPr>
              <a:xfrm>
                <a:off x="922271" y="1202175"/>
                <a:ext cx="2508478" cy="701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no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Calibri"/>
                  <a:buNone/>
                </a:pPr>
                <a:r>
                  <a:rPr lang="en-US" sz="2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Localization</a:t>
                </a:r>
                <a:endParaRPr/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457791" y="455581"/>
                <a:ext cx="2508478" cy="650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5"/>
              <p:cNvSpPr txBox="1"/>
              <p:nvPr/>
            </p:nvSpPr>
            <p:spPr>
              <a:xfrm>
                <a:off x="457791" y="455581"/>
                <a:ext cx="2508478" cy="650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no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Calibri"/>
                  <a:buNone/>
                </a:pPr>
                <a:r>
                  <a:rPr lang="en-US" sz="2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Feedback about students</a:t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5021808" y="4804253"/>
                <a:ext cx="2508478" cy="1133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 txBox="1"/>
              <p:nvPr/>
            </p:nvSpPr>
            <p:spPr>
              <a:xfrm>
                <a:off x="5021808" y="4804253"/>
                <a:ext cx="2508478" cy="1133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Calibri"/>
                  <a:buNone/>
                </a:pPr>
                <a:r>
                  <a:rPr lang="en-US" sz="2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Report</a:t>
                </a:r>
                <a:r>
                  <a:rPr lang="en-US" sz="2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User</a:t>
                </a:r>
                <a:endParaRPr/>
              </a:p>
            </p:txBody>
          </p:sp>
        </p:grpSp>
        <p:pic>
          <p:nvPicPr>
            <p:cNvPr descr="Open envelope" id="354" name="Google Shape;354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99631" y="914603"/>
              <a:ext cx="375627" cy="375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ter" id="355" name="Google Shape;355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99540" y="3954390"/>
              <a:ext cx="850620" cy="850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cument" id="356" name="Google Shape;356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49015" y="3919809"/>
              <a:ext cx="610044" cy="610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orld" id="357" name="Google Shape;357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54195" y="1661857"/>
              <a:ext cx="516277" cy="516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mployee badge" id="358" name="Google Shape;358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31933" y="5283374"/>
              <a:ext cx="784477" cy="7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b design" id="359" name="Google Shape;359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0517" y="2692089"/>
              <a:ext cx="801603" cy="8016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6"/>
          <p:cNvGrpSpPr/>
          <p:nvPr/>
        </p:nvGrpSpPr>
        <p:grpSpPr>
          <a:xfrm>
            <a:off x="5331053" y="1996463"/>
            <a:ext cx="792000" cy="792000"/>
            <a:chOff x="1455740" y="1732818"/>
            <a:chExt cx="792000" cy="792000"/>
          </a:xfrm>
        </p:grpSpPr>
        <p:sp>
          <p:nvSpPr>
            <p:cNvPr id="366" name="Google Shape;366;p16"/>
            <p:cNvSpPr/>
            <p:nvPr/>
          </p:nvSpPr>
          <p:spPr>
            <a:xfrm>
              <a:off x="1455740" y="1732818"/>
              <a:ext cx="792000" cy="79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llseye" id="367" name="Google Shape;367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8271" y="1858818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16"/>
          <p:cNvSpPr/>
          <p:nvPr/>
        </p:nvSpPr>
        <p:spPr>
          <a:xfrm>
            <a:off x="1839311" y="2197630"/>
            <a:ext cx="34122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INTRODUCTION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369;p16"/>
          <p:cNvGrpSpPr/>
          <p:nvPr/>
        </p:nvGrpSpPr>
        <p:grpSpPr>
          <a:xfrm>
            <a:off x="6023332" y="2706932"/>
            <a:ext cx="792000" cy="792000"/>
            <a:chOff x="1455740" y="3460817"/>
            <a:chExt cx="792000" cy="792000"/>
          </a:xfrm>
        </p:grpSpPr>
        <p:sp>
          <p:nvSpPr>
            <p:cNvPr id="370" name="Google Shape;370;p16"/>
            <p:cNvSpPr/>
            <p:nvPr/>
          </p:nvSpPr>
          <p:spPr>
            <a:xfrm>
              <a:off x="1455740" y="3460817"/>
              <a:ext cx="792000" cy="79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r chart" id="371" name="Google Shape;371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8823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16"/>
          <p:cNvSpPr/>
          <p:nvPr/>
        </p:nvSpPr>
        <p:spPr>
          <a:xfrm>
            <a:off x="6881498" y="2925467"/>
            <a:ext cx="27479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16"/>
          <p:cNvGrpSpPr/>
          <p:nvPr/>
        </p:nvGrpSpPr>
        <p:grpSpPr>
          <a:xfrm>
            <a:off x="5327584" y="3368442"/>
            <a:ext cx="792000" cy="792000"/>
            <a:chOff x="1455740" y="5188816"/>
            <a:chExt cx="792000" cy="792000"/>
          </a:xfrm>
        </p:grpSpPr>
        <p:sp>
          <p:nvSpPr>
            <p:cNvPr id="374" name="Google Shape;374;p16"/>
            <p:cNvSpPr/>
            <p:nvPr/>
          </p:nvSpPr>
          <p:spPr>
            <a:xfrm>
              <a:off x="1455740" y="5188816"/>
              <a:ext cx="792000" cy="792000"/>
            </a:xfrm>
            <a:prstGeom prst="ellipse">
              <a:avLst/>
            </a:prstGeom>
            <a:solidFill>
              <a:srgbClr val="EAB10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hecklist" id="375" name="Google Shape;375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5698" y="531930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16"/>
          <p:cNvSpPr/>
          <p:nvPr/>
        </p:nvSpPr>
        <p:spPr>
          <a:xfrm>
            <a:off x="1734208" y="3408695"/>
            <a:ext cx="35217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REQUIREMENT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16"/>
          <p:cNvGrpSpPr/>
          <p:nvPr/>
        </p:nvGrpSpPr>
        <p:grpSpPr>
          <a:xfrm>
            <a:off x="6023332" y="4077692"/>
            <a:ext cx="792000" cy="792000"/>
            <a:chOff x="6468357" y="1732818"/>
            <a:chExt cx="792000" cy="792000"/>
          </a:xfrm>
        </p:grpSpPr>
        <p:sp>
          <p:nvSpPr>
            <p:cNvPr id="378" name="Google Shape;378;p16"/>
            <p:cNvSpPr/>
            <p:nvPr/>
          </p:nvSpPr>
          <p:spPr>
            <a:xfrm>
              <a:off x="6468357" y="1732818"/>
              <a:ext cx="792000" cy="7920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ierarchy" id="379" name="Google Shape;379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04716" y="183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16"/>
          <p:cNvSpPr/>
          <p:nvPr/>
        </p:nvSpPr>
        <p:spPr>
          <a:xfrm>
            <a:off x="6952661" y="4318027"/>
            <a:ext cx="2741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DESIGN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6"/>
          <p:cNvGrpSpPr/>
          <p:nvPr/>
        </p:nvGrpSpPr>
        <p:grpSpPr>
          <a:xfrm>
            <a:off x="5327584" y="4669935"/>
            <a:ext cx="792000" cy="792000"/>
            <a:chOff x="6468357" y="3460817"/>
            <a:chExt cx="792000" cy="792000"/>
          </a:xfrm>
        </p:grpSpPr>
        <p:sp>
          <p:nvSpPr>
            <p:cNvPr id="382" name="Google Shape;382;p16"/>
            <p:cNvSpPr/>
            <p:nvPr/>
          </p:nvSpPr>
          <p:spPr>
            <a:xfrm>
              <a:off x="6468357" y="3460817"/>
              <a:ext cx="792000" cy="79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g under magnifying glass" id="383" name="Google Shape;383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57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" name="Google Shape;384;p16"/>
          <p:cNvSpPr/>
          <p:nvPr/>
        </p:nvSpPr>
        <p:spPr>
          <a:xfrm>
            <a:off x="2249344" y="4793804"/>
            <a:ext cx="29368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TESTING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6"/>
          <p:cNvGrpSpPr/>
          <p:nvPr/>
        </p:nvGrpSpPr>
        <p:grpSpPr>
          <a:xfrm>
            <a:off x="6020415" y="5379185"/>
            <a:ext cx="805197" cy="792000"/>
            <a:chOff x="6468357" y="5188816"/>
            <a:chExt cx="805197" cy="792000"/>
          </a:xfrm>
        </p:grpSpPr>
        <p:sp>
          <p:nvSpPr>
            <p:cNvPr id="386" name="Google Shape;386;p16"/>
            <p:cNvSpPr/>
            <p:nvPr/>
          </p:nvSpPr>
          <p:spPr>
            <a:xfrm>
              <a:off x="6468357" y="5188816"/>
              <a:ext cx="792000" cy="79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Key" id="387" name="Google Shape;387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732468">
              <a:off x="6621733" y="532672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16"/>
          <p:cNvSpPr/>
          <p:nvPr/>
        </p:nvSpPr>
        <p:spPr>
          <a:xfrm>
            <a:off x="6957152" y="5395686"/>
            <a:ext cx="28128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0" lang="en-US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–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/>
          <p:nvPr/>
        </p:nvSpPr>
        <p:spPr>
          <a:xfrm>
            <a:off x="2292096" y="2441448"/>
            <a:ext cx="7607808" cy="24789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7"/>
          <p:cNvSpPr/>
          <p:nvPr/>
        </p:nvSpPr>
        <p:spPr>
          <a:xfrm>
            <a:off x="5462530" y="1796231"/>
            <a:ext cx="1260000" cy="12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7"/>
          <p:cNvSpPr/>
          <p:nvPr/>
        </p:nvSpPr>
        <p:spPr>
          <a:xfrm>
            <a:off x="2730824" y="2981448"/>
            <a:ext cx="673035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/>
          </a:p>
        </p:txBody>
      </p:sp>
      <p:grpSp>
        <p:nvGrpSpPr>
          <p:cNvPr id="397" name="Google Shape;397;p17"/>
          <p:cNvGrpSpPr/>
          <p:nvPr/>
        </p:nvGrpSpPr>
        <p:grpSpPr>
          <a:xfrm>
            <a:off x="5610000" y="1955448"/>
            <a:ext cx="972000" cy="972000"/>
            <a:chOff x="1455740" y="3460817"/>
            <a:chExt cx="792000" cy="792000"/>
          </a:xfrm>
        </p:grpSpPr>
        <p:sp>
          <p:nvSpPr>
            <p:cNvPr id="398" name="Google Shape;398;p17"/>
            <p:cNvSpPr/>
            <p:nvPr/>
          </p:nvSpPr>
          <p:spPr>
            <a:xfrm>
              <a:off x="1455740" y="3460817"/>
              <a:ext cx="792000" cy="79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r chart" id="399" name="Google Shape;39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8823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/>
          <p:nvPr/>
        </p:nvSpPr>
        <p:spPr>
          <a:xfrm>
            <a:off x="885871" y="5403404"/>
            <a:ext cx="360947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8"/>
          <p:cNvSpPr/>
          <p:nvPr/>
        </p:nvSpPr>
        <p:spPr>
          <a:xfrm>
            <a:off x="1066448" y="6172845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556" y="749165"/>
            <a:ext cx="6593918" cy="454980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8"/>
          <p:cNvSpPr/>
          <p:nvPr/>
        </p:nvSpPr>
        <p:spPr>
          <a:xfrm>
            <a:off x="4040101" y="2362347"/>
            <a:ext cx="198882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Agile Model</a:t>
            </a:r>
            <a:endParaRPr b="0" sz="4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/>
          <p:nvPr/>
        </p:nvSpPr>
        <p:spPr>
          <a:xfrm>
            <a:off x="564445" y="161660"/>
            <a:ext cx="53791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Delivery Milestones</a:t>
            </a:r>
            <a:endParaRPr/>
          </a:p>
        </p:txBody>
      </p:sp>
      <p:sp>
        <p:nvSpPr>
          <p:cNvPr id="414" name="Google Shape;414;p19"/>
          <p:cNvSpPr/>
          <p:nvPr/>
        </p:nvSpPr>
        <p:spPr>
          <a:xfrm>
            <a:off x="662877" y="91503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0"/>
          <p:cNvSpPr/>
          <p:nvPr/>
        </p:nvSpPr>
        <p:spPr>
          <a:xfrm>
            <a:off x="3558782" y="5903263"/>
            <a:ext cx="507287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Risk Management</a:t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5592418" y="6672704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20"/>
          <p:cNvGrpSpPr/>
          <p:nvPr/>
        </p:nvGrpSpPr>
        <p:grpSpPr>
          <a:xfrm>
            <a:off x="2425435" y="473985"/>
            <a:ext cx="7339562" cy="5330065"/>
            <a:chOff x="767792" y="99211"/>
            <a:chExt cx="7339562" cy="5330065"/>
          </a:xfrm>
        </p:grpSpPr>
        <p:sp>
          <p:nvSpPr>
            <p:cNvPr id="423" name="Google Shape;423;p20"/>
            <p:cNvSpPr/>
            <p:nvPr/>
          </p:nvSpPr>
          <p:spPr>
            <a:xfrm>
              <a:off x="767792" y="99211"/>
              <a:ext cx="2172928" cy="2556386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876438" y="201467"/>
              <a:ext cx="1955635" cy="166165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233" l="2242" r="-18240" t="1233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876438" y="2118777"/>
              <a:ext cx="1955635" cy="434565"/>
            </a:xfrm>
            <a:prstGeom prst="rect">
              <a:avLst/>
            </a:prstGeom>
            <a:solidFill>
              <a:srgbClr val="227AE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 txBox="1"/>
            <p:nvPr/>
          </p:nvSpPr>
          <p:spPr>
            <a:xfrm>
              <a:off x="876438" y="2118777"/>
              <a:ext cx="1955635" cy="434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Requirement changes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876438" y="1863118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 txBox="1"/>
            <p:nvPr/>
          </p:nvSpPr>
          <p:spPr>
            <a:xfrm>
              <a:off x="876438" y="1863118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Impact: ▲; Possibility: ▲</a:t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3351109" y="99211"/>
              <a:ext cx="2172928" cy="2556386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3459755" y="201467"/>
              <a:ext cx="1955635" cy="166165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5998" l="0" r="0" t="-5999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3459755" y="2118777"/>
              <a:ext cx="1955635" cy="434565"/>
            </a:xfrm>
            <a:prstGeom prst="rect">
              <a:avLst/>
            </a:prstGeom>
            <a:solidFill>
              <a:srgbClr val="227AE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 txBox="1"/>
            <p:nvPr/>
          </p:nvSpPr>
          <p:spPr>
            <a:xfrm>
              <a:off x="3459755" y="2118777"/>
              <a:ext cx="1955635" cy="434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Illness/absence of member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3459755" y="1863118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 txBox="1"/>
            <p:nvPr/>
          </p:nvSpPr>
          <p:spPr>
            <a:xfrm>
              <a:off x="3459755" y="1863118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Impact: ▲; Possibility: ▲</a:t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5934426" y="99211"/>
              <a:ext cx="2172928" cy="2556386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6043072" y="201467"/>
              <a:ext cx="1955635" cy="166165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7238" l="-71606" r="-68691" t="-17923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6043072" y="2118777"/>
              <a:ext cx="1955635" cy="434565"/>
            </a:xfrm>
            <a:prstGeom prst="rect">
              <a:avLst/>
            </a:prstGeom>
            <a:solidFill>
              <a:srgbClr val="227AE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 txBox="1"/>
            <p:nvPr/>
          </p:nvSpPr>
          <p:spPr>
            <a:xfrm>
              <a:off x="6043072" y="2118777"/>
              <a:ext cx="1955635" cy="434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Conflict among member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043072" y="1863118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 txBox="1"/>
            <p:nvPr/>
          </p:nvSpPr>
          <p:spPr>
            <a:xfrm>
              <a:off x="6043072" y="1863118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Impact: ▲; Possibility: ▼</a:t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2059450" y="2872890"/>
              <a:ext cx="2172928" cy="2556386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2168097" y="2975146"/>
              <a:ext cx="1955635" cy="166165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23092" l="-11534" r="-23105" t="69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2168097" y="4892456"/>
              <a:ext cx="1955635" cy="434565"/>
            </a:xfrm>
            <a:prstGeom prst="rect">
              <a:avLst/>
            </a:prstGeom>
            <a:solidFill>
              <a:srgbClr val="227AE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 txBox="1"/>
            <p:nvPr/>
          </p:nvSpPr>
          <p:spPr>
            <a:xfrm>
              <a:off x="2168097" y="4892456"/>
              <a:ext cx="1955635" cy="434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Member distraction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2168097" y="4636797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 txBox="1"/>
            <p:nvPr/>
          </p:nvSpPr>
          <p:spPr>
            <a:xfrm>
              <a:off x="2168097" y="4636797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Impact: ◉; Possibility: ◉</a:t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642767" y="2872890"/>
              <a:ext cx="2172928" cy="2556386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4751414" y="2975146"/>
              <a:ext cx="1955635" cy="166165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-999" r="-999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4751414" y="4892456"/>
              <a:ext cx="1955635" cy="434565"/>
            </a:xfrm>
            <a:prstGeom prst="rect">
              <a:avLst/>
            </a:prstGeom>
            <a:solidFill>
              <a:srgbClr val="227AE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 txBox="1"/>
            <p:nvPr/>
          </p:nvSpPr>
          <p:spPr>
            <a:xfrm>
              <a:off x="4751414" y="4892456"/>
              <a:ext cx="1955635" cy="434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Lack of skill &amp; technology knowledge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4751414" y="4636797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 txBox="1"/>
            <p:nvPr/>
          </p:nvSpPr>
          <p:spPr>
            <a:xfrm>
              <a:off x="4751414" y="4636797"/>
              <a:ext cx="1955635" cy="25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Impact: ▲; Possibility: ◉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1"/>
          <p:cNvGrpSpPr/>
          <p:nvPr/>
        </p:nvGrpSpPr>
        <p:grpSpPr>
          <a:xfrm>
            <a:off x="5331053" y="1996463"/>
            <a:ext cx="792000" cy="792000"/>
            <a:chOff x="1455740" y="1732818"/>
            <a:chExt cx="792000" cy="792000"/>
          </a:xfrm>
        </p:grpSpPr>
        <p:sp>
          <p:nvSpPr>
            <p:cNvPr id="459" name="Google Shape;459;p21"/>
            <p:cNvSpPr/>
            <p:nvPr/>
          </p:nvSpPr>
          <p:spPr>
            <a:xfrm>
              <a:off x="1455740" y="1732818"/>
              <a:ext cx="792000" cy="79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llseye" id="460" name="Google Shape;46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8271" y="1858818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21"/>
          <p:cNvSpPr/>
          <p:nvPr/>
        </p:nvSpPr>
        <p:spPr>
          <a:xfrm>
            <a:off x="1839311" y="2197630"/>
            <a:ext cx="34122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INTRODUCTION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21"/>
          <p:cNvGrpSpPr/>
          <p:nvPr/>
        </p:nvGrpSpPr>
        <p:grpSpPr>
          <a:xfrm>
            <a:off x="6023332" y="2706932"/>
            <a:ext cx="792000" cy="792000"/>
            <a:chOff x="1455740" y="3460817"/>
            <a:chExt cx="792000" cy="792000"/>
          </a:xfrm>
        </p:grpSpPr>
        <p:sp>
          <p:nvSpPr>
            <p:cNvPr id="463" name="Google Shape;463;p21"/>
            <p:cNvSpPr/>
            <p:nvPr/>
          </p:nvSpPr>
          <p:spPr>
            <a:xfrm>
              <a:off x="1455740" y="3460817"/>
              <a:ext cx="792000" cy="79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r chart" id="464" name="Google Shape;464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8823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21"/>
          <p:cNvSpPr/>
          <p:nvPr/>
        </p:nvSpPr>
        <p:spPr>
          <a:xfrm>
            <a:off x="6881498" y="2925467"/>
            <a:ext cx="27479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6" name="Google Shape;466;p21"/>
          <p:cNvGrpSpPr/>
          <p:nvPr/>
        </p:nvGrpSpPr>
        <p:grpSpPr>
          <a:xfrm>
            <a:off x="5327584" y="3368442"/>
            <a:ext cx="792000" cy="792000"/>
            <a:chOff x="1455740" y="5188816"/>
            <a:chExt cx="792000" cy="792000"/>
          </a:xfrm>
        </p:grpSpPr>
        <p:sp>
          <p:nvSpPr>
            <p:cNvPr id="467" name="Google Shape;467;p21"/>
            <p:cNvSpPr/>
            <p:nvPr/>
          </p:nvSpPr>
          <p:spPr>
            <a:xfrm>
              <a:off x="1455740" y="5188816"/>
              <a:ext cx="792000" cy="792000"/>
            </a:xfrm>
            <a:prstGeom prst="ellipse">
              <a:avLst/>
            </a:prstGeom>
            <a:solidFill>
              <a:srgbClr val="EAB10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hecklist" id="468" name="Google Shape;468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5698" y="531930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21"/>
          <p:cNvSpPr/>
          <p:nvPr/>
        </p:nvSpPr>
        <p:spPr>
          <a:xfrm>
            <a:off x="1734208" y="3408695"/>
            <a:ext cx="35217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REQUIREMENT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21"/>
          <p:cNvGrpSpPr/>
          <p:nvPr/>
        </p:nvGrpSpPr>
        <p:grpSpPr>
          <a:xfrm>
            <a:off x="6023332" y="4077692"/>
            <a:ext cx="792000" cy="792000"/>
            <a:chOff x="6468357" y="1732818"/>
            <a:chExt cx="792000" cy="792000"/>
          </a:xfrm>
        </p:grpSpPr>
        <p:sp>
          <p:nvSpPr>
            <p:cNvPr id="471" name="Google Shape;471;p21"/>
            <p:cNvSpPr/>
            <p:nvPr/>
          </p:nvSpPr>
          <p:spPr>
            <a:xfrm>
              <a:off x="6468357" y="1732818"/>
              <a:ext cx="792000" cy="7920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ierarchy" id="472" name="Google Shape;472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04716" y="183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21"/>
          <p:cNvSpPr/>
          <p:nvPr/>
        </p:nvSpPr>
        <p:spPr>
          <a:xfrm>
            <a:off x="6952661" y="4318027"/>
            <a:ext cx="2741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DESIGN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p21"/>
          <p:cNvGrpSpPr/>
          <p:nvPr/>
        </p:nvGrpSpPr>
        <p:grpSpPr>
          <a:xfrm>
            <a:off x="5327584" y="4669935"/>
            <a:ext cx="792000" cy="792000"/>
            <a:chOff x="6468357" y="3460817"/>
            <a:chExt cx="792000" cy="792000"/>
          </a:xfrm>
        </p:grpSpPr>
        <p:sp>
          <p:nvSpPr>
            <p:cNvPr id="475" name="Google Shape;475;p21"/>
            <p:cNvSpPr/>
            <p:nvPr/>
          </p:nvSpPr>
          <p:spPr>
            <a:xfrm>
              <a:off x="6468357" y="3460817"/>
              <a:ext cx="792000" cy="79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g under magnifying glass" id="476" name="Google Shape;476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57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21"/>
          <p:cNvSpPr/>
          <p:nvPr/>
        </p:nvSpPr>
        <p:spPr>
          <a:xfrm>
            <a:off x="2249344" y="4793804"/>
            <a:ext cx="29368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TESTING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21"/>
          <p:cNvGrpSpPr/>
          <p:nvPr/>
        </p:nvGrpSpPr>
        <p:grpSpPr>
          <a:xfrm>
            <a:off x="6020415" y="5379185"/>
            <a:ext cx="805197" cy="792000"/>
            <a:chOff x="6468357" y="5188816"/>
            <a:chExt cx="805197" cy="792000"/>
          </a:xfrm>
        </p:grpSpPr>
        <p:sp>
          <p:nvSpPr>
            <p:cNvPr id="479" name="Google Shape;479;p21"/>
            <p:cNvSpPr/>
            <p:nvPr/>
          </p:nvSpPr>
          <p:spPr>
            <a:xfrm>
              <a:off x="6468357" y="5188816"/>
              <a:ext cx="792000" cy="79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Key" id="480" name="Google Shape;480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732468">
              <a:off x="6621733" y="532672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21"/>
          <p:cNvSpPr/>
          <p:nvPr/>
        </p:nvSpPr>
        <p:spPr>
          <a:xfrm>
            <a:off x="6957152" y="5395686"/>
            <a:ext cx="28128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0" lang="en-US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–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2"/>
          <p:cNvSpPr/>
          <p:nvPr/>
        </p:nvSpPr>
        <p:spPr>
          <a:xfrm>
            <a:off x="2292096" y="2441448"/>
            <a:ext cx="7607808" cy="19751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2"/>
          <p:cNvSpPr/>
          <p:nvPr/>
        </p:nvSpPr>
        <p:spPr>
          <a:xfrm>
            <a:off x="5462530" y="1796231"/>
            <a:ext cx="1260000" cy="12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2"/>
          <p:cNvSpPr/>
          <p:nvPr/>
        </p:nvSpPr>
        <p:spPr>
          <a:xfrm>
            <a:off x="2730824" y="2913208"/>
            <a:ext cx="673035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SOFTWARE REQUIREMENT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endParaRPr/>
          </a:p>
        </p:txBody>
      </p:sp>
      <p:grpSp>
        <p:nvGrpSpPr>
          <p:cNvPr id="490" name="Google Shape;490;p22"/>
          <p:cNvGrpSpPr/>
          <p:nvPr/>
        </p:nvGrpSpPr>
        <p:grpSpPr>
          <a:xfrm>
            <a:off x="5606530" y="1955448"/>
            <a:ext cx="972000" cy="972000"/>
            <a:chOff x="1455740" y="5188816"/>
            <a:chExt cx="792000" cy="792000"/>
          </a:xfrm>
        </p:grpSpPr>
        <p:sp>
          <p:nvSpPr>
            <p:cNvPr id="491" name="Google Shape;491;p22"/>
            <p:cNvSpPr/>
            <p:nvPr/>
          </p:nvSpPr>
          <p:spPr>
            <a:xfrm>
              <a:off x="1455740" y="5188816"/>
              <a:ext cx="792000" cy="792000"/>
            </a:xfrm>
            <a:prstGeom prst="ellipse">
              <a:avLst/>
            </a:prstGeom>
            <a:solidFill>
              <a:srgbClr val="EAB10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hecklist" id="492" name="Google Shape;492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5698" y="531930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"/>
          <p:cNvSpPr/>
          <p:nvPr/>
        </p:nvSpPr>
        <p:spPr>
          <a:xfrm>
            <a:off x="1534613" y="152442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3"/>
          <p:cNvSpPr/>
          <p:nvPr/>
        </p:nvSpPr>
        <p:spPr>
          <a:xfrm>
            <a:off x="1633045" y="905820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2305" y="5109"/>
            <a:ext cx="4298950" cy="684778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3"/>
          <p:cNvSpPr/>
          <p:nvPr/>
        </p:nvSpPr>
        <p:spPr>
          <a:xfrm>
            <a:off x="2425946" y="1810236"/>
            <a:ext cx="10334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Guest</a:t>
            </a:r>
            <a:endParaRPr b="0" sz="1800" cap="non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3"/>
          <p:cNvSpPr/>
          <p:nvPr/>
        </p:nvSpPr>
        <p:spPr>
          <a:xfrm>
            <a:off x="2790908" y="5159283"/>
            <a:ext cx="14056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 b="0" sz="1800" cap="non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3"/>
          <p:cNvSpPr/>
          <p:nvPr/>
        </p:nvSpPr>
        <p:spPr>
          <a:xfrm>
            <a:off x="3911988" y="4416462"/>
            <a:ext cx="17034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Mentor</a:t>
            </a:r>
            <a:endParaRPr b="0" sz="1800" cap="non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3"/>
          <p:cNvSpPr/>
          <p:nvPr/>
        </p:nvSpPr>
        <p:spPr>
          <a:xfrm>
            <a:off x="3665747" y="2429118"/>
            <a:ext cx="17034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Moderator</a:t>
            </a:r>
            <a:endParaRPr b="0" sz="1800" cap="non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3"/>
          <p:cNvSpPr/>
          <p:nvPr/>
        </p:nvSpPr>
        <p:spPr>
          <a:xfrm>
            <a:off x="4301067" y="3244332"/>
            <a:ext cx="17034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b="0" sz="1800" cap="non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3"/>
          <p:cNvSpPr/>
          <p:nvPr/>
        </p:nvSpPr>
        <p:spPr>
          <a:xfrm>
            <a:off x="1476236" y="2718492"/>
            <a:ext cx="1421013" cy="1421013"/>
          </a:xfrm>
          <a:prstGeom prst="ellipse">
            <a:avLst/>
          </a:prstGeom>
          <a:solidFill>
            <a:srgbClr val="12203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3"/>
          <p:cNvSpPr/>
          <p:nvPr/>
        </p:nvSpPr>
        <p:spPr>
          <a:xfrm>
            <a:off x="1952610" y="1807976"/>
            <a:ext cx="473671" cy="473671"/>
          </a:xfrm>
          <a:prstGeom prst="ellipse">
            <a:avLst/>
          </a:prstGeom>
          <a:solidFill>
            <a:srgbClr val="9CC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3"/>
          <p:cNvSpPr/>
          <p:nvPr/>
        </p:nvSpPr>
        <p:spPr>
          <a:xfrm>
            <a:off x="1633045" y="4693420"/>
            <a:ext cx="1157863" cy="1157863"/>
          </a:xfrm>
          <a:prstGeom prst="ellipse">
            <a:avLst/>
          </a:prstGeom>
          <a:solidFill>
            <a:srgbClr val="2340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3"/>
          <p:cNvSpPr/>
          <p:nvPr/>
        </p:nvSpPr>
        <p:spPr>
          <a:xfrm>
            <a:off x="3012063" y="4134649"/>
            <a:ext cx="894712" cy="894712"/>
          </a:xfrm>
          <a:prstGeom prst="ellipse">
            <a:avLst/>
          </a:prstGeom>
          <a:solidFill>
            <a:srgbClr val="2C53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3"/>
          <p:cNvSpPr/>
          <p:nvPr/>
        </p:nvSpPr>
        <p:spPr>
          <a:xfrm>
            <a:off x="2981555" y="2270096"/>
            <a:ext cx="684192" cy="684192"/>
          </a:xfrm>
          <a:prstGeom prst="ellipse">
            <a:avLst/>
          </a:prstGeom>
          <a:solidFill>
            <a:srgbClr val="628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3"/>
          <p:cNvSpPr/>
          <p:nvPr/>
        </p:nvSpPr>
        <p:spPr>
          <a:xfrm>
            <a:off x="3512002" y="3060587"/>
            <a:ext cx="736822" cy="736822"/>
          </a:xfrm>
          <a:prstGeom prst="ellipse">
            <a:avLst/>
          </a:prstGeom>
          <a:solidFill>
            <a:srgbClr val="386F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1" name="Google Shape;511;p23"/>
          <p:cNvCxnSpPr>
            <a:stCxn id="505" idx="0"/>
            <a:endCxn id="506" idx="4"/>
          </p:cNvCxnSpPr>
          <p:nvPr/>
        </p:nvCxnSpPr>
        <p:spPr>
          <a:xfrm flipH="1" rot="10800000">
            <a:off x="2186743" y="2281692"/>
            <a:ext cx="2700" cy="436800"/>
          </a:xfrm>
          <a:prstGeom prst="straightConnector1">
            <a:avLst/>
          </a:prstGeom>
          <a:noFill/>
          <a:ln cap="flat" cmpd="sng" w="57150">
            <a:solidFill>
              <a:srgbClr val="1F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2" name="Google Shape;512;p23"/>
          <p:cNvCxnSpPr>
            <a:stCxn id="505" idx="7"/>
            <a:endCxn id="509" idx="2"/>
          </p:cNvCxnSpPr>
          <p:nvPr/>
        </p:nvCxnSpPr>
        <p:spPr>
          <a:xfrm flipH="1" rot="10800000">
            <a:off x="2689146" y="2612195"/>
            <a:ext cx="292500" cy="314400"/>
          </a:xfrm>
          <a:prstGeom prst="straightConnector1">
            <a:avLst/>
          </a:prstGeom>
          <a:noFill/>
          <a:ln cap="flat" cmpd="sng" w="57150">
            <a:solidFill>
              <a:srgbClr val="1F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3" name="Google Shape;513;p23"/>
          <p:cNvCxnSpPr>
            <a:stCxn id="505" idx="6"/>
            <a:endCxn id="510" idx="2"/>
          </p:cNvCxnSpPr>
          <p:nvPr/>
        </p:nvCxnSpPr>
        <p:spPr>
          <a:xfrm>
            <a:off x="2897249" y="3428999"/>
            <a:ext cx="614700" cy="0"/>
          </a:xfrm>
          <a:prstGeom prst="straightConnector1">
            <a:avLst/>
          </a:prstGeom>
          <a:noFill/>
          <a:ln cap="flat" cmpd="sng" w="57150">
            <a:solidFill>
              <a:srgbClr val="1F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4" name="Google Shape;514;p23"/>
          <p:cNvCxnSpPr>
            <a:stCxn id="505" idx="5"/>
            <a:endCxn id="508" idx="1"/>
          </p:cNvCxnSpPr>
          <p:nvPr/>
        </p:nvCxnSpPr>
        <p:spPr>
          <a:xfrm>
            <a:off x="2689146" y="3931402"/>
            <a:ext cx="453900" cy="334200"/>
          </a:xfrm>
          <a:prstGeom prst="straightConnector1">
            <a:avLst/>
          </a:prstGeom>
          <a:noFill/>
          <a:ln cap="flat" cmpd="sng" w="57150">
            <a:solidFill>
              <a:srgbClr val="1F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5" name="Google Shape;515;p23"/>
          <p:cNvCxnSpPr>
            <a:stCxn id="505" idx="4"/>
            <a:endCxn id="507" idx="0"/>
          </p:cNvCxnSpPr>
          <p:nvPr/>
        </p:nvCxnSpPr>
        <p:spPr>
          <a:xfrm>
            <a:off x="2186743" y="4139505"/>
            <a:ext cx="25200" cy="553800"/>
          </a:xfrm>
          <a:prstGeom prst="straightConnector1">
            <a:avLst/>
          </a:prstGeom>
          <a:noFill/>
          <a:ln cap="flat" cmpd="sng" w="57150">
            <a:solidFill>
              <a:srgbClr val="1F386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ransition spd="med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3"/>
          <p:cNvGrpSpPr/>
          <p:nvPr/>
        </p:nvGrpSpPr>
        <p:grpSpPr>
          <a:xfrm>
            <a:off x="5331053" y="1996463"/>
            <a:ext cx="792000" cy="792000"/>
            <a:chOff x="1455740" y="1732818"/>
            <a:chExt cx="792000" cy="792000"/>
          </a:xfrm>
        </p:grpSpPr>
        <p:sp>
          <p:nvSpPr>
            <p:cNvPr id="145" name="Google Shape;145;p3"/>
            <p:cNvSpPr/>
            <p:nvPr/>
          </p:nvSpPr>
          <p:spPr>
            <a:xfrm>
              <a:off x="1455740" y="1732818"/>
              <a:ext cx="792000" cy="79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llseye" id="146" name="Google Shape;14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8271" y="1858818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3"/>
          <p:cNvSpPr/>
          <p:nvPr/>
        </p:nvSpPr>
        <p:spPr>
          <a:xfrm>
            <a:off x="1839311" y="2197630"/>
            <a:ext cx="34122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INTRODUCTION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3"/>
          <p:cNvGrpSpPr/>
          <p:nvPr/>
        </p:nvGrpSpPr>
        <p:grpSpPr>
          <a:xfrm>
            <a:off x="6023332" y="2706932"/>
            <a:ext cx="792000" cy="792000"/>
            <a:chOff x="1455740" y="3460817"/>
            <a:chExt cx="792000" cy="792000"/>
          </a:xfrm>
        </p:grpSpPr>
        <p:sp>
          <p:nvSpPr>
            <p:cNvPr id="149" name="Google Shape;149;p3"/>
            <p:cNvSpPr/>
            <p:nvPr/>
          </p:nvSpPr>
          <p:spPr>
            <a:xfrm>
              <a:off x="1455740" y="3460817"/>
              <a:ext cx="792000" cy="79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r chart" id="150" name="Google Shape;15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8823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3"/>
          <p:cNvSpPr/>
          <p:nvPr/>
        </p:nvSpPr>
        <p:spPr>
          <a:xfrm>
            <a:off x="6881498" y="2925467"/>
            <a:ext cx="27479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3"/>
          <p:cNvGrpSpPr/>
          <p:nvPr/>
        </p:nvGrpSpPr>
        <p:grpSpPr>
          <a:xfrm>
            <a:off x="5327584" y="3368442"/>
            <a:ext cx="792000" cy="792000"/>
            <a:chOff x="1455740" y="5188816"/>
            <a:chExt cx="792000" cy="792000"/>
          </a:xfrm>
        </p:grpSpPr>
        <p:sp>
          <p:nvSpPr>
            <p:cNvPr id="153" name="Google Shape;153;p3"/>
            <p:cNvSpPr/>
            <p:nvPr/>
          </p:nvSpPr>
          <p:spPr>
            <a:xfrm>
              <a:off x="1455740" y="5188816"/>
              <a:ext cx="792000" cy="792000"/>
            </a:xfrm>
            <a:prstGeom prst="ellipse">
              <a:avLst/>
            </a:prstGeom>
            <a:solidFill>
              <a:srgbClr val="EAB10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hecklist" id="154" name="Google Shape;154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5698" y="531930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3"/>
          <p:cNvSpPr/>
          <p:nvPr/>
        </p:nvSpPr>
        <p:spPr>
          <a:xfrm>
            <a:off x="1734208" y="3408695"/>
            <a:ext cx="35217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REQUIREMENT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3"/>
          <p:cNvGrpSpPr/>
          <p:nvPr/>
        </p:nvGrpSpPr>
        <p:grpSpPr>
          <a:xfrm>
            <a:off x="6023332" y="4077692"/>
            <a:ext cx="792000" cy="792000"/>
            <a:chOff x="6468357" y="1732818"/>
            <a:chExt cx="792000" cy="792000"/>
          </a:xfrm>
        </p:grpSpPr>
        <p:sp>
          <p:nvSpPr>
            <p:cNvPr id="157" name="Google Shape;157;p3"/>
            <p:cNvSpPr/>
            <p:nvPr/>
          </p:nvSpPr>
          <p:spPr>
            <a:xfrm>
              <a:off x="6468357" y="1732818"/>
              <a:ext cx="792000" cy="7920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ierarchy" id="158" name="Google Shape;158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04716" y="183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3"/>
          <p:cNvSpPr/>
          <p:nvPr/>
        </p:nvSpPr>
        <p:spPr>
          <a:xfrm>
            <a:off x="6952661" y="4318027"/>
            <a:ext cx="2741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DESIGN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3"/>
          <p:cNvGrpSpPr/>
          <p:nvPr/>
        </p:nvGrpSpPr>
        <p:grpSpPr>
          <a:xfrm>
            <a:off x="5327584" y="4669935"/>
            <a:ext cx="792000" cy="792000"/>
            <a:chOff x="6468357" y="3460817"/>
            <a:chExt cx="792000" cy="792000"/>
          </a:xfrm>
        </p:grpSpPr>
        <p:sp>
          <p:nvSpPr>
            <p:cNvPr id="161" name="Google Shape;161;p3"/>
            <p:cNvSpPr/>
            <p:nvPr/>
          </p:nvSpPr>
          <p:spPr>
            <a:xfrm>
              <a:off x="6468357" y="3460817"/>
              <a:ext cx="792000" cy="79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g under magnifying glass" id="162" name="Google Shape;162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57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3"/>
          <p:cNvSpPr/>
          <p:nvPr/>
        </p:nvSpPr>
        <p:spPr>
          <a:xfrm>
            <a:off x="2249344" y="4793804"/>
            <a:ext cx="29368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TESTING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3"/>
          <p:cNvGrpSpPr/>
          <p:nvPr/>
        </p:nvGrpSpPr>
        <p:grpSpPr>
          <a:xfrm>
            <a:off x="6020415" y="5379185"/>
            <a:ext cx="805197" cy="792000"/>
            <a:chOff x="6468357" y="5188816"/>
            <a:chExt cx="805197" cy="792000"/>
          </a:xfrm>
        </p:grpSpPr>
        <p:sp>
          <p:nvSpPr>
            <p:cNvPr id="165" name="Google Shape;165;p3"/>
            <p:cNvSpPr/>
            <p:nvPr/>
          </p:nvSpPr>
          <p:spPr>
            <a:xfrm>
              <a:off x="6468357" y="5188816"/>
              <a:ext cx="792000" cy="79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Key" id="166" name="Google Shape;166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732468">
              <a:off x="6621733" y="532672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3"/>
          <p:cNvSpPr/>
          <p:nvPr/>
        </p:nvSpPr>
        <p:spPr>
          <a:xfrm>
            <a:off x="6957152" y="5395686"/>
            <a:ext cx="28128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0" lang="en-US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–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Guest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4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22" name="Google Shape;522;p24"/>
          <p:cNvGraphicFramePr/>
          <p:nvPr/>
        </p:nvGraphicFramePr>
        <p:xfrm>
          <a:off x="827041" y="28727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23298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Register Account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23" name="Google Shape;5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7481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6462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Guest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5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2" name="Google Shape;532;p25"/>
          <p:cNvGraphicFramePr/>
          <p:nvPr/>
        </p:nvGraphicFramePr>
        <p:xfrm>
          <a:off x="827041" y="28727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23298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Register Account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33" name="Google Shape;53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289" y="0"/>
            <a:ext cx="316898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977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139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23019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6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Guest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6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3" name="Google Shape;543;p26"/>
          <p:cNvGraphicFramePr/>
          <p:nvPr/>
        </p:nvGraphicFramePr>
        <p:xfrm>
          <a:off x="827041" y="28727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23298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Register Account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7AE7"/>
                    </a:solidFill>
                  </a:tcPr>
                </a:tc>
              </a:tr>
            </a:tbl>
          </a:graphicData>
        </a:graphic>
      </p:graphicFrame>
      <p:pic>
        <p:nvPicPr>
          <p:cNvPr id="544" name="Google Shape;5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51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26"/>
          <p:cNvGrpSpPr/>
          <p:nvPr/>
        </p:nvGrpSpPr>
        <p:grpSpPr>
          <a:xfrm>
            <a:off x="6899500" y="0"/>
            <a:ext cx="3168981" cy="10178142"/>
            <a:chOff x="6899500" y="0"/>
            <a:chExt cx="3168981" cy="10178142"/>
          </a:xfrm>
        </p:grpSpPr>
        <p:pic>
          <p:nvPicPr>
            <p:cNvPr id="546" name="Google Shape;54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9500" y="0"/>
              <a:ext cx="316898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26"/>
            <p:cNvPicPr preferRelativeResize="0"/>
            <p:nvPr/>
          </p:nvPicPr>
          <p:blipFill rotWithShape="1">
            <a:blip r:embed="rId6">
              <a:alphaModFix/>
            </a:blip>
            <a:srcRect b="0" l="0" r="0" t="6031"/>
            <a:stretch/>
          </p:blipFill>
          <p:spPr>
            <a:xfrm>
              <a:off x="6899500" y="3733799"/>
              <a:ext cx="3168981" cy="64443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7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4" name="Google Shape;554;p27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Feedback Mentor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55" name="Google Shape;5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340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6966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4592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9721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3019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8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6" name="Google Shape;566;p28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Feedback Mentor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67" name="Google Shape;56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6157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3794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3019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9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</p:txBody>
      </p:sp>
      <p:sp>
        <p:nvSpPr>
          <p:cNvPr id="575" name="Google Shape;575;p29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6" name="Google Shape;576;p29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Feedback Mentor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77" name="Google Shape;57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458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6540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3019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0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</p:txBody>
      </p:sp>
      <p:sp>
        <p:nvSpPr>
          <p:cNvPr id="585" name="Google Shape;585;p30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6" name="Google Shape;586;p30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Feedback Mentor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87" name="Google Shape;58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458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2275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291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296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3019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1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</p:txBody>
      </p:sp>
      <p:sp>
        <p:nvSpPr>
          <p:cNvPr id="597" name="Google Shape;597;p31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98" name="Google Shape;598;p31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Feedback Mentor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99" name="Google Shape;5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6085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1219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2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</p:txBody>
      </p:sp>
      <p:sp>
        <p:nvSpPr>
          <p:cNvPr id="606" name="Google Shape;606;p32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7" name="Google Shape;607;p32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Feedback Mentor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08" name="Google Shape;608;p32"/>
          <p:cNvGrpSpPr/>
          <p:nvPr/>
        </p:nvGrpSpPr>
        <p:grpSpPr>
          <a:xfrm>
            <a:off x="4154589" y="0"/>
            <a:ext cx="3168981" cy="10178142"/>
            <a:chOff x="6899500" y="0"/>
            <a:chExt cx="3168981" cy="10178142"/>
          </a:xfrm>
        </p:grpSpPr>
        <p:pic>
          <p:nvPicPr>
            <p:cNvPr id="609" name="Google Shape;60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99500" y="0"/>
              <a:ext cx="316898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32"/>
            <p:cNvPicPr preferRelativeResize="0"/>
            <p:nvPr/>
          </p:nvPicPr>
          <p:blipFill rotWithShape="1">
            <a:blip r:embed="rId5">
              <a:alphaModFix/>
            </a:blip>
            <a:srcRect b="0" l="0" r="0" t="6031"/>
            <a:stretch/>
          </p:blipFill>
          <p:spPr>
            <a:xfrm>
              <a:off x="6899500" y="3733799"/>
              <a:ext cx="3168981" cy="64443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1" name="Google Shape;61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3570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458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2356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23568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3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</p:txBody>
      </p:sp>
      <p:sp>
        <p:nvSpPr>
          <p:cNvPr id="620" name="Google Shape;620;p33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21" name="Google Shape;621;p33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Feedback Mentor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22" name="Google Shape;62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0240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1424" y="6927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2608" y="-6927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7546" y="-6927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3019" y="-6927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/>
          <p:nvPr/>
        </p:nvSpPr>
        <p:spPr>
          <a:xfrm>
            <a:off x="2292096" y="2441447"/>
            <a:ext cx="7607808" cy="23302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5462530" y="1796231"/>
            <a:ext cx="1260000" cy="12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2019835" y="2837052"/>
            <a:ext cx="813687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sz="6000" cap="none">
              <a:solidFill>
                <a:srgbClr val="227A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" name="Google Shape;176;p4"/>
          <p:cNvGrpSpPr/>
          <p:nvPr/>
        </p:nvGrpSpPr>
        <p:grpSpPr>
          <a:xfrm>
            <a:off x="5606530" y="1940231"/>
            <a:ext cx="972000" cy="972000"/>
            <a:chOff x="1455740" y="1732818"/>
            <a:chExt cx="792000" cy="792000"/>
          </a:xfrm>
        </p:grpSpPr>
        <p:sp>
          <p:nvSpPr>
            <p:cNvPr id="177" name="Google Shape;177;p4"/>
            <p:cNvSpPr/>
            <p:nvPr/>
          </p:nvSpPr>
          <p:spPr>
            <a:xfrm>
              <a:off x="1455740" y="1732818"/>
              <a:ext cx="792000" cy="79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llseye" id="178" name="Google Shape;17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8271" y="1858818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</p:txBody>
      </p:sp>
      <p:sp>
        <p:nvSpPr>
          <p:cNvPr id="632" name="Google Shape;632;p34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33" name="Google Shape;633;p34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Mentor Profile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Take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Feedback Mentor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</a:tbl>
          </a:graphicData>
        </a:graphic>
      </p:graphicFrame>
      <p:grpSp>
        <p:nvGrpSpPr>
          <p:cNvPr id="634" name="Google Shape;634;p34"/>
          <p:cNvGrpSpPr/>
          <p:nvPr/>
        </p:nvGrpSpPr>
        <p:grpSpPr>
          <a:xfrm>
            <a:off x="4511509" y="0"/>
            <a:ext cx="3168981" cy="10178142"/>
            <a:chOff x="6899500" y="0"/>
            <a:chExt cx="3168981" cy="10178142"/>
          </a:xfrm>
        </p:grpSpPr>
        <p:pic>
          <p:nvPicPr>
            <p:cNvPr id="635" name="Google Shape;635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99500" y="0"/>
              <a:ext cx="3168981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34"/>
            <p:cNvPicPr preferRelativeResize="0"/>
            <p:nvPr/>
          </p:nvPicPr>
          <p:blipFill rotWithShape="1">
            <a:blip r:embed="rId5">
              <a:alphaModFix/>
            </a:blip>
            <a:srcRect b="0" l="0" r="0" t="6031"/>
            <a:stretch/>
          </p:blipFill>
          <p:spPr>
            <a:xfrm>
              <a:off x="6899500" y="3733799"/>
              <a:ext cx="3168981" cy="64443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3817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8418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3019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5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Mentor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6" name="Google Shape;646;p35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47" name="Google Shape;64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136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6841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6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Mentor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6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55" name="Google Shape;655;p36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56" name="Google Shape;65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0007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3526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3019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7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Mentor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7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5" name="Google Shape;665;p37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66" name="Google Shape;666;p37"/>
          <p:cNvGrpSpPr/>
          <p:nvPr/>
        </p:nvGrpSpPr>
        <p:grpSpPr>
          <a:xfrm>
            <a:off x="7680490" y="0"/>
            <a:ext cx="3168981" cy="8404760"/>
            <a:chOff x="6899500" y="0"/>
            <a:chExt cx="3168981" cy="8404760"/>
          </a:xfrm>
        </p:grpSpPr>
        <p:pic>
          <p:nvPicPr>
            <p:cNvPr id="667" name="Google Shape;66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99500" y="0"/>
              <a:ext cx="3168981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37"/>
            <p:cNvPicPr preferRelativeResize="0"/>
            <p:nvPr/>
          </p:nvPicPr>
          <p:blipFill rotWithShape="1">
            <a:blip r:embed="rId5">
              <a:alphaModFix/>
            </a:blip>
            <a:srcRect b="3016" l="0" r="0" t="16653"/>
            <a:stretch/>
          </p:blipFill>
          <p:spPr>
            <a:xfrm>
              <a:off x="6899500" y="2895600"/>
              <a:ext cx="3168981" cy="5509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9" name="Google Shape;66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6571" y="0"/>
            <a:ext cx="316898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8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Mentor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8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76" name="Google Shape;676;p38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Mentors-finding Post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Contact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Mentorship Request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Notification List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View Schedule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Manage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</a:tbl>
          </a:graphicData>
        </a:graphic>
      </p:graphicFrame>
      <p:pic>
        <p:nvPicPr>
          <p:cNvPr id="677" name="Google Shape;67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4589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1906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3472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0380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92981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23019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9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9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9" name="Google Shape;689;p39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Manage User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90" name="Google Shape;69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511" y="0"/>
            <a:ext cx="316898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490" y="0"/>
            <a:ext cx="3168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0"/>
          <p:cNvSpPr/>
          <p:nvPr/>
        </p:nvSpPr>
        <p:spPr>
          <a:xfrm>
            <a:off x="827041" y="511670"/>
            <a:ext cx="3229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0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8" name="Google Shape;698;p40"/>
          <p:cNvGraphicFramePr/>
          <p:nvPr/>
        </p:nvGraphicFramePr>
        <p:xfrm>
          <a:off x="827041" y="2064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3004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Manage User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Manage Quiz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</a:tbl>
          </a:graphicData>
        </a:graphic>
      </p:graphicFrame>
      <p:pic>
        <p:nvPicPr>
          <p:cNvPr id="699" name="Google Shape;6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0818" y="0"/>
            <a:ext cx="316898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1"/>
          <p:cNvSpPr/>
          <p:nvPr/>
        </p:nvSpPr>
        <p:spPr>
          <a:xfrm>
            <a:off x="827041" y="511670"/>
            <a:ext cx="825275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Non-f</a:t>
            </a: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unctional Requirement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1"/>
          <p:cNvSpPr/>
          <p:nvPr/>
        </p:nvSpPr>
        <p:spPr>
          <a:xfrm>
            <a:off x="925473" y="126504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06" name="Google Shape;706;p41"/>
          <p:cNvGraphicFramePr/>
          <p:nvPr/>
        </p:nvGraphicFramePr>
        <p:xfrm>
          <a:off x="3616301" y="17783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{2478973E-BD49-451F-9750-4546B26B4E9D}</a:tableStyleId>
              </a:tblPr>
              <a:tblGrid>
                <a:gridCol w="4959400"/>
              </a:tblGrid>
              <a:tr h="47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</a:rPr>
                        <a:t>External Interfaces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7AE7"/>
                    </a:solidFill>
                  </a:tcPr>
                </a:tc>
              </a:tr>
              <a:tr h="47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u="none" cap="none" strike="noStrike">
                          <a:solidFill>
                            <a:srgbClr val="000000"/>
                          </a:solidFill>
                        </a:rPr>
                        <a:t>User Interface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</a:rPr>
                        <a:t>Hardware Interface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</a:rPr>
                        <a:t>Software Interface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</a:rPr>
                        <a:t>Quality Attributes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7AE7"/>
                    </a:solidFill>
                  </a:tcPr>
                </a:tc>
              </a:tr>
              <a:tr h="47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</a:rPr>
                        <a:t>Performance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</a:rPr>
                        <a:t>Reliability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</a:rPr>
                        <a:t>Security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42"/>
          <p:cNvGrpSpPr/>
          <p:nvPr/>
        </p:nvGrpSpPr>
        <p:grpSpPr>
          <a:xfrm>
            <a:off x="5331053" y="1996463"/>
            <a:ext cx="792000" cy="792000"/>
            <a:chOff x="1455740" y="1732818"/>
            <a:chExt cx="792000" cy="792000"/>
          </a:xfrm>
        </p:grpSpPr>
        <p:sp>
          <p:nvSpPr>
            <p:cNvPr id="713" name="Google Shape;713;p42"/>
            <p:cNvSpPr/>
            <p:nvPr/>
          </p:nvSpPr>
          <p:spPr>
            <a:xfrm>
              <a:off x="1455740" y="1732818"/>
              <a:ext cx="792000" cy="79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llseye" id="714" name="Google Shape;714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8271" y="1858818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5" name="Google Shape;715;p42"/>
          <p:cNvSpPr/>
          <p:nvPr/>
        </p:nvSpPr>
        <p:spPr>
          <a:xfrm>
            <a:off x="1839311" y="2197630"/>
            <a:ext cx="34122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INTRODUCTION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6" name="Google Shape;716;p42"/>
          <p:cNvGrpSpPr/>
          <p:nvPr/>
        </p:nvGrpSpPr>
        <p:grpSpPr>
          <a:xfrm>
            <a:off x="6023332" y="2706932"/>
            <a:ext cx="792000" cy="792000"/>
            <a:chOff x="1455740" y="3460817"/>
            <a:chExt cx="792000" cy="792000"/>
          </a:xfrm>
        </p:grpSpPr>
        <p:sp>
          <p:nvSpPr>
            <p:cNvPr id="717" name="Google Shape;717;p42"/>
            <p:cNvSpPr/>
            <p:nvPr/>
          </p:nvSpPr>
          <p:spPr>
            <a:xfrm>
              <a:off x="1455740" y="3460817"/>
              <a:ext cx="792000" cy="79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r chart" id="718" name="Google Shape;718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8823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42"/>
          <p:cNvSpPr/>
          <p:nvPr/>
        </p:nvSpPr>
        <p:spPr>
          <a:xfrm>
            <a:off x="6881498" y="2925467"/>
            <a:ext cx="27479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42"/>
          <p:cNvGrpSpPr/>
          <p:nvPr/>
        </p:nvGrpSpPr>
        <p:grpSpPr>
          <a:xfrm>
            <a:off x="5327584" y="3368442"/>
            <a:ext cx="792000" cy="792000"/>
            <a:chOff x="1455740" y="5188816"/>
            <a:chExt cx="792000" cy="792000"/>
          </a:xfrm>
        </p:grpSpPr>
        <p:sp>
          <p:nvSpPr>
            <p:cNvPr id="721" name="Google Shape;721;p42"/>
            <p:cNvSpPr/>
            <p:nvPr/>
          </p:nvSpPr>
          <p:spPr>
            <a:xfrm>
              <a:off x="1455740" y="5188816"/>
              <a:ext cx="792000" cy="792000"/>
            </a:xfrm>
            <a:prstGeom prst="ellipse">
              <a:avLst/>
            </a:prstGeom>
            <a:solidFill>
              <a:srgbClr val="EAB10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hecklist" id="722" name="Google Shape;722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5698" y="531930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3" name="Google Shape;723;p42"/>
          <p:cNvSpPr/>
          <p:nvPr/>
        </p:nvSpPr>
        <p:spPr>
          <a:xfrm>
            <a:off x="1734208" y="3408695"/>
            <a:ext cx="35217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REQUIREMENT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4" name="Google Shape;724;p42"/>
          <p:cNvGrpSpPr/>
          <p:nvPr/>
        </p:nvGrpSpPr>
        <p:grpSpPr>
          <a:xfrm>
            <a:off x="6023332" y="4077692"/>
            <a:ext cx="792000" cy="792000"/>
            <a:chOff x="6468357" y="1732818"/>
            <a:chExt cx="792000" cy="792000"/>
          </a:xfrm>
        </p:grpSpPr>
        <p:sp>
          <p:nvSpPr>
            <p:cNvPr id="725" name="Google Shape;725;p42"/>
            <p:cNvSpPr/>
            <p:nvPr/>
          </p:nvSpPr>
          <p:spPr>
            <a:xfrm>
              <a:off x="6468357" y="1732818"/>
              <a:ext cx="792000" cy="7920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ierarchy" id="726" name="Google Shape;726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04716" y="183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p42"/>
          <p:cNvSpPr/>
          <p:nvPr/>
        </p:nvSpPr>
        <p:spPr>
          <a:xfrm>
            <a:off x="6952661" y="4318027"/>
            <a:ext cx="2741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DESIGN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8" name="Google Shape;728;p42"/>
          <p:cNvGrpSpPr/>
          <p:nvPr/>
        </p:nvGrpSpPr>
        <p:grpSpPr>
          <a:xfrm>
            <a:off x="5327584" y="4669935"/>
            <a:ext cx="792000" cy="792000"/>
            <a:chOff x="6468357" y="3460817"/>
            <a:chExt cx="792000" cy="792000"/>
          </a:xfrm>
        </p:grpSpPr>
        <p:sp>
          <p:nvSpPr>
            <p:cNvPr id="729" name="Google Shape;729;p42"/>
            <p:cNvSpPr/>
            <p:nvPr/>
          </p:nvSpPr>
          <p:spPr>
            <a:xfrm>
              <a:off x="6468357" y="3460817"/>
              <a:ext cx="792000" cy="79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g under magnifying glass" id="730" name="Google Shape;730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57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1" name="Google Shape;731;p42"/>
          <p:cNvSpPr/>
          <p:nvPr/>
        </p:nvSpPr>
        <p:spPr>
          <a:xfrm>
            <a:off x="2249344" y="4793804"/>
            <a:ext cx="29368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TESTING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2" name="Google Shape;732;p42"/>
          <p:cNvGrpSpPr/>
          <p:nvPr/>
        </p:nvGrpSpPr>
        <p:grpSpPr>
          <a:xfrm>
            <a:off x="6020415" y="5379185"/>
            <a:ext cx="805197" cy="792000"/>
            <a:chOff x="6468357" y="5188816"/>
            <a:chExt cx="805197" cy="792000"/>
          </a:xfrm>
        </p:grpSpPr>
        <p:sp>
          <p:nvSpPr>
            <p:cNvPr id="733" name="Google Shape;733;p42"/>
            <p:cNvSpPr/>
            <p:nvPr/>
          </p:nvSpPr>
          <p:spPr>
            <a:xfrm>
              <a:off x="6468357" y="5188816"/>
              <a:ext cx="792000" cy="79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Key" id="734" name="Google Shape;734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732468">
              <a:off x="6621733" y="532672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5" name="Google Shape;735;p42"/>
          <p:cNvSpPr/>
          <p:nvPr/>
        </p:nvSpPr>
        <p:spPr>
          <a:xfrm>
            <a:off x="6957152" y="5395686"/>
            <a:ext cx="28128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0" lang="en-US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–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3"/>
          <p:cNvSpPr/>
          <p:nvPr/>
        </p:nvSpPr>
        <p:spPr>
          <a:xfrm>
            <a:off x="2292096" y="2441448"/>
            <a:ext cx="7607808" cy="19751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43"/>
          <p:cNvSpPr/>
          <p:nvPr/>
        </p:nvSpPr>
        <p:spPr>
          <a:xfrm>
            <a:off x="5462530" y="1796231"/>
            <a:ext cx="1260000" cy="12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43"/>
          <p:cNvSpPr/>
          <p:nvPr/>
        </p:nvSpPr>
        <p:spPr>
          <a:xfrm>
            <a:off x="2730824" y="3159785"/>
            <a:ext cx="67303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SOFTWARE DESIGN</a:t>
            </a:r>
            <a:endParaRPr/>
          </a:p>
        </p:txBody>
      </p:sp>
      <p:grpSp>
        <p:nvGrpSpPr>
          <p:cNvPr id="744" name="Google Shape;744;p43"/>
          <p:cNvGrpSpPr/>
          <p:nvPr/>
        </p:nvGrpSpPr>
        <p:grpSpPr>
          <a:xfrm>
            <a:off x="5606530" y="1940231"/>
            <a:ext cx="972000" cy="972000"/>
            <a:chOff x="6468357" y="1732818"/>
            <a:chExt cx="792000" cy="792000"/>
          </a:xfrm>
        </p:grpSpPr>
        <p:sp>
          <p:nvSpPr>
            <p:cNvPr id="745" name="Google Shape;745;p43"/>
            <p:cNvSpPr/>
            <p:nvPr/>
          </p:nvSpPr>
          <p:spPr>
            <a:xfrm>
              <a:off x="6468357" y="1732818"/>
              <a:ext cx="792000" cy="7920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ierarchy" id="746" name="Google Shape;74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04716" y="183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5"/>
          <p:cNvGraphicFramePr/>
          <p:nvPr/>
        </p:nvGraphicFramePr>
        <p:xfrm>
          <a:off x="1597534" y="426929"/>
          <a:ext cx="8996932" cy="6004142"/>
        </p:xfrm>
        <a:graphic>
          <a:graphicData uri="http://schemas.openxmlformats.org/drawingml/2006/chart">
            <c:chart r:id="rId4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44"/>
          <p:cNvPicPr preferRelativeResize="0"/>
          <p:nvPr/>
        </p:nvPicPr>
        <p:blipFill rotWithShape="1">
          <a:blip r:embed="rId4">
            <a:alphaModFix/>
          </a:blip>
          <a:srcRect b="0" l="1198" r="2187" t="0"/>
          <a:stretch/>
        </p:blipFill>
        <p:spPr>
          <a:xfrm>
            <a:off x="1069316" y="1035315"/>
            <a:ext cx="10053368" cy="5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4"/>
          <p:cNvSpPr/>
          <p:nvPr/>
        </p:nvSpPr>
        <p:spPr>
          <a:xfrm>
            <a:off x="1212145" y="136260"/>
            <a:ext cx="64840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Architecture Design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44"/>
          <p:cNvSpPr/>
          <p:nvPr/>
        </p:nvSpPr>
        <p:spPr>
          <a:xfrm>
            <a:off x="1310577" y="88963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5"/>
          <p:cNvSpPr/>
          <p:nvPr/>
        </p:nvSpPr>
        <p:spPr>
          <a:xfrm>
            <a:off x="1212145" y="136260"/>
            <a:ext cx="64840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CI/CD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45"/>
          <p:cNvSpPr/>
          <p:nvPr/>
        </p:nvSpPr>
        <p:spPr>
          <a:xfrm>
            <a:off x="1310577" y="88963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hái niệm về Jenkins Pipeline cho người mới bắt đầu - TEL4VN" id="762" name="Google Shape;762;p45"/>
          <p:cNvPicPr preferRelativeResize="0"/>
          <p:nvPr/>
        </p:nvPicPr>
        <p:blipFill rotWithShape="1">
          <a:blip r:embed="rId4">
            <a:alphaModFix/>
          </a:blip>
          <a:srcRect b="16136" l="12410" r="12585" t="9548"/>
          <a:stretch/>
        </p:blipFill>
        <p:spPr>
          <a:xfrm>
            <a:off x="4494957" y="1070746"/>
            <a:ext cx="1156719" cy="1146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shiCorp Vault | Drupal.org" id="763" name="Google Shape;763;p45"/>
          <p:cNvPicPr preferRelativeResize="0"/>
          <p:nvPr/>
        </p:nvPicPr>
        <p:blipFill rotWithShape="1">
          <a:blip r:embed="rId5">
            <a:alphaModFix/>
          </a:blip>
          <a:srcRect b="10841" l="21053" r="20613" t="9746"/>
          <a:stretch/>
        </p:blipFill>
        <p:spPr>
          <a:xfrm>
            <a:off x="4575185" y="3496894"/>
            <a:ext cx="986565" cy="134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asticsearch Series] P2: Giới thiệu về các trường hợp sử dụng  Elasticsearch phổ biến" id="764" name="Google Shape;764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5726" y="4939644"/>
            <a:ext cx="2065703" cy="1487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Native Ecosystem Integrations | Sysdig Secure" id="765" name="Google Shape;765;p45"/>
          <p:cNvPicPr preferRelativeResize="0"/>
          <p:nvPr/>
        </p:nvPicPr>
        <p:blipFill rotWithShape="1">
          <a:blip r:embed="rId7">
            <a:alphaModFix/>
          </a:blip>
          <a:srcRect b="0" l="0" r="77489" t="0"/>
          <a:stretch/>
        </p:blipFill>
        <p:spPr>
          <a:xfrm>
            <a:off x="6978426" y="1164373"/>
            <a:ext cx="1045106" cy="870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suming Google Secret Manager secrets in GKE | by Abdellfetah SGHIOUAR |  Google Cloud - Community | Medium" id="766" name="Google Shape;766;p45"/>
          <p:cNvPicPr preferRelativeResize="0"/>
          <p:nvPr/>
        </p:nvPicPr>
        <p:blipFill rotWithShape="1">
          <a:blip r:embed="rId8">
            <a:alphaModFix/>
          </a:blip>
          <a:srcRect b="0" l="0" r="59551" t="0"/>
          <a:stretch/>
        </p:blipFill>
        <p:spPr>
          <a:xfrm>
            <a:off x="6717395" y="3742057"/>
            <a:ext cx="1298733" cy="1075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ing Cloud Run as a webhook for Actions on Google | by Nick Felker |  Google Developers | Medium" id="767" name="Google Shape;767;p45"/>
          <p:cNvPicPr preferRelativeResize="0"/>
          <p:nvPr/>
        </p:nvPicPr>
        <p:blipFill rotWithShape="1">
          <a:blip r:embed="rId9">
            <a:alphaModFix/>
          </a:blip>
          <a:srcRect b="28368" l="7817" r="50880" t="5273"/>
          <a:stretch/>
        </p:blipFill>
        <p:spPr>
          <a:xfrm>
            <a:off x="6855253" y="2421380"/>
            <a:ext cx="1109364" cy="1002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ring Boot Logging in GCP Stackdriver | by Anoop Hallimala | Google Cloud  - Community | Medium" id="768" name="Google Shape;768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16653" y="5242326"/>
            <a:ext cx="986565" cy="902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ncher Brand Guidelines &amp; Resources" id="769" name="Google Shape;769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75203" y="2381899"/>
            <a:ext cx="1996226" cy="101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6"/>
          <p:cNvSpPr/>
          <p:nvPr/>
        </p:nvSpPr>
        <p:spPr>
          <a:xfrm>
            <a:off x="1212145" y="136260"/>
            <a:ext cx="64840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CI/CD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6"/>
          <p:cNvSpPr/>
          <p:nvPr/>
        </p:nvSpPr>
        <p:spPr>
          <a:xfrm>
            <a:off x="1310577" y="88963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7" name="Google Shape;77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9553" y="1439918"/>
            <a:ext cx="9212893" cy="4813737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6"/>
          <p:cNvSpPr/>
          <p:nvPr/>
        </p:nvSpPr>
        <p:spPr>
          <a:xfrm>
            <a:off x="4044718" y="3103620"/>
            <a:ext cx="754213" cy="600701"/>
          </a:xfrm>
          <a:prstGeom prst="hexagon">
            <a:avLst>
              <a:gd fmla="val 29124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556" y="3127319"/>
            <a:ext cx="467211" cy="46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47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7515" y="383597"/>
            <a:ext cx="10236970" cy="575829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6" name="Google Shape;786;p47"/>
          <p:cNvSpPr/>
          <p:nvPr/>
        </p:nvSpPr>
        <p:spPr>
          <a:xfrm>
            <a:off x="4859556" y="6254402"/>
            <a:ext cx="33561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Build Dashboard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48"/>
          <p:cNvPicPr preferRelativeResize="0"/>
          <p:nvPr/>
        </p:nvPicPr>
        <p:blipFill rotWithShape="1">
          <a:blip r:embed="rId3">
            <a:alphaModFix/>
          </a:blip>
          <a:srcRect b="0" l="0" r="26083" t="0"/>
          <a:stretch/>
        </p:blipFill>
        <p:spPr>
          <a:xfrm>
            <a:off x="508158" y="0"/>
            <a:ext cx="111756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9"/>
          <p:cNvSpPr/>
          <p:nvPr/>
        </p:nvSpPr>
        <p:spPr>
          <a:xfrm>
            <a:off x="1212145" y="136260"/>
            <a:ext cx="64840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Package Diagram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49"/>
          <p:cNvSpPr/>
          <p:nvPr/>
        </p:nvSpPr>
        <p:spPr>
          <a:xfrm>
            <a:off x="1310577" y="88963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9"/>
          <p:cNvSpPr/>
          <p:nvPr/>
        </p:nvSpPr>
        <p:spPr>
          <a:xfrm>
            <a:off x="1473285" y="5963803"/>
            <a:ext cx="24728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4.2.1 Backend Package Diagram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883480"/>
            <a:ext cx="6645702" cy="583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0"/>
          <p:cNvSpPr/>
          <p:nvPr/>
        </p:nvSpPr>
        <p:spPr>
          <a:xfrm>
            <a:off x="1212146" y="136260"/>
            <a:ext cx="550117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Database Diagram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50"/>
          <p:cNvSpPr/>
          <p:nvPr/>
        </p:nvSpPr>
        <p:spPr>
          <a:xfrm>
            <a:off x="1286657" y="882841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50"/>
          <p:cNvSpPr/>
          <p:nvPr/>
        </p:nvSpPr>
        <p:spPr>
          <a:xfrm>
            <a:off x="2293822" y="6321630"/>
            <a:ext cx="76043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4.3 Database Diagram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9" name="Google Shape;809;p50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2658" y="945356"/>
            <a:ext cx="9446681" cy="5313759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32" y="-39260"/>
            <a:ext cx="12055536" cy="693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2"/>
          <p:cNvSpPr/>
          <p:nvPr/>
        </p:nvSpPr>
        <p:spPr>
          <a:xfrm>
            <a:off x="1212146" y="136260"/>
            <a:ext cx="256344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Database Diagram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52"/>
          <p:cNvSpPr/>
          <p:nvPr/>
        </p:nvSpPr>
        <p:spPr>
          <a:xfrm>
            <a:off x="1315384" y="1700797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52"/>
          <p:cNvSpPr/>
          <p:nvPr/>
        </p:nvSpPr>
        <p:spPr>
          <a:xfrm>
            <a:off x="1528070" y="5551176"/>
            <a:ext cx="275517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4.4 “Manage Mentor-finding Post” Database Diagram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8866" y="0"/>
            <a:ext cx="6390988" cy="690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53"/>
          <p:cNvPicPr preferRelativeResize="0"/>
          <p:nvPr/>
        </p:nvPicPr>
        <p:blipFill rotWithShape="1">
          <a:blip r:embed="rId4">
            <a:alphaModFix/>
          </a:blip>
          <a:srcRect b="6237" l="4795" r="0" t="0"/>
          <a:stretch/>
        </p:blipFill>
        <p:spPr>
          <a:xfrm>
            <a:off x="4842277" y="64993"/>
            <a:ext cx="6315867" cy="6728013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3"/>
          <p:cNvSpPr/>
          <p:nvPr/>
        </p:nvSpPr>
        <p:spPr>
          <a:xfrm>
            <a:off x="1212145" y="136260"/>
            <a:ext cx="64840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Diagram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53"/>
          <p:cNvSpPr/>
          <p:nvPr/>
        </p:nvSpPr>
        <p:spPr>
          <a:xfrm>
            <a:off x="1310577" y="88963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53"/>
          <p:cNvSpPr/>
          <p:nvPr/>
        </p:nvSpPr>
        <p:spPr>
          <a:xfrm>
            <a:off x="1033856" y="5965101"/>
            <a:ext cx="36301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4.5 “Manage Mentor-finding Post” Class Diagram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/>
          <p:nvPr/>
        </p:nvSpPr>
        <p:spPr>
          <a:xfrm>
            <a:off x="6399114" y="5420375"/>
            <a:ext cx="511013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Figure 1.1. The demand for mentors is high. The tutoring groups on Facebook are very crowded.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hild using a computer&#10;&#10;Description automatically generated with low confidence" id="191" name="Google Shape;191;p6"/>
          <p:cNvPicPr preferRelativeResize="0"/>
          <p:nvPr/>
        </p:nvPicPr>
        <p:blipFill rotWithShape="1">
          <a:blip r:embed="rId4">
            <a:alphaModFix/>
          </a:blip>
          <a:srcRect b="0" l="13748" r="22834" t="0"/>
          <a:stretch/>
        </p:blipFill>
        <p:spPr>
          <a:xfrm>
            <a:off x="2488402" y="592427"/>
            <a:ext cx="4968466" cy="4700789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pic>
        <p:nvPicPr>
          <p:cNvPr descr="Điều kiện vay vốn mua máy tính cho học sinh, sinh viên" id="192" name="Google Shape;192;p6"/>
          <p:cNvPicPr preferRelativeResize="0"/>
          <p:nvPr/>
        </p:nvPicPr>
        <p:blipFill rotWithShape="1">
          <a:blip r:embed="rId5">
            <a:alphaModFix/>
          </a:blip>
          <a:srcRect b="0" l="16094" r="26568" t="1503"/>
          <a:stretch/>
        </p:blipFill>
        <p:spPr>
          <a:xfrm>
            <a:off x="7654860" y="592426"/>
            <a:ext cx="3854387" cy="4700790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4"/>
          <p:cNvSpPr/>
          <p:nvPr/>
        </p:nvSpPr>
        <p:spPr>
          <a:xfrm>
            <a:off x="1212145" y="136260"/>
            <a:ext cx="64840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Sequence Diagram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54"/>
          <p:cNvSpPr/>
          <p:nvPr/>
        </p:nvSpPr>
        <p:spPr>
          <a:xfrm>
            <a:off x="1310577" y="88963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54"/>
          <p:cNvSpPr/>
          <p:nvPr/>
        </p:nvSpPr>
        <p:spPr>
          <a:xfrm>
            <a:off x="2854344" y="6321630"/>
            <a:ext cx="64833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4.6 “Create Mentorship Request Sequence Diagram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7785" y="1029215"/>
            <a:ext cx="9076427" cy="529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5"/>
          <p:cNvSpPr/>
          <p:nvPr/>
        </p:nvSpPr>
        <p:spPr>
          <a:xfrm>
            <a:off x="1212145" y="136260"/>
            <a:ext cx="64840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Package Diagram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55"/>
          <p:cNvSpPr/>
          <p:nvPr/>
        </p:nvSpPr>
        <p:spPr>
          <a:xfrm>
            <a:off x="1310577" y="88963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55"/>
          <p:cNvSpPr/>
          <p:nvPr/>
        </p:nvSpPr>
        <p:spPr>
          <a:xfrm>
            <a:off x="4044989" y="6121575"/>
            <a:ext cx="41020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4.2.2 Mobile Package Diagram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9" name="Google Shape;849;p55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36" y="1178343"/>
            <a:ext cx="8658923" cy="487064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140" y="0"/>
            <a:ext cx="88417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7"/>
          <p:cNvSpPr/>
          <p:nvPr/>
        </p:nvSpPr>
        <p:spPr>
          <a:xfrm>
            <a:off x="1212145" y="136260"/>
            <a:ext cx="64840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UI/UX Design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57"/>
          <p:cNvSpPr/>
          <p:nvPr/>
        </p:nvSpPr>
        <p:spPr>
          <a:xfrm>
            <a:off x="1310577" y="88963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57"/>
          <p:cNvSpPr/>
          <p:nvPr/>
        </p:nvSpPr>
        <p:spPr>
          <a:xfrm>
            <a:off x="4658507" y="6321630"/>
            <a:ext cx="41020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4.7 UI/UX Design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2" name="Google Shape;86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889638"/>
            <a:ext cx="8237431" cy="542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58"/>
          <p:cNvGrpSpPr/>
          <p:nvPr/>
        </p:nvGrpSpPr>
        <p:grpSpPr>
          <a:xfrm>
            <a:off x="5331053" y="1996463"/>
            <a:ext cx="792000" cy="792000"/>
            <a:chOff x="1455740" y="1732818"/>
            <a:chExt cx="792000" cy="792000"/>
          </a:xfrm>
        </p:grpSpPr>
        <p:sp>
          <p:nvSpPr>
            <p:cNvPr id="869" name="Google Shape;869;p58"/>
            <p:cNvSpPr/>
            <p:nvPr/>
          </p:nvSpPr>
          <p:spPr>
            <a:xfrm>
              <a:off x="1455740" y="1732818"/>
              <a:ext cx="792000" cy="79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llseye" id="870" name="Google Shape;870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8271" y="1858818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1" name="Google Shape;871;p58"/>
          <p:cNvSpPr/>
          <p:nvPr/>
        </p:nvSpPr>
        <p:spPr>
          <a:xfrm>
            <a:off x="1839311" y="2197630"/>
            <a:ext cx="34122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INTRODUCTION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58"/>
          <p:cNvGrpSpPr/>
          <p:nvPr/>
        </p:nvGrpSpPr>
        <p:grpSpPr>
          <a:xfrm>
            <a:off x="6023332" y="2706932"/>
            <a:ext cx="792000" cy="792000"/>
            <a:chOff x="1455740" y="3460817"/>
            <a:chExt cx="792000" cy="792000"/>
          </a:xfrm>
        </p:grpSpPr>
        <p:sp>
          <p:nvSpPr>
            <p:cNvPr id="873" name="Google Shape;873;p58"/>
            <p:cNvSpPr/>
            <p:nvPr/>
          </p:nvSpPr>
          <p:spPr>
            <a:xfrm>
              <a:off x="1455740" y="3460817"/>
              <a:ext cx="792000" cy="79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r chart" id="874" name="Google Shape;874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8823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5" name="Google Shape;875;p58"/>
          <p:cNvSpPr/>
          <p:nvPr/>
        </p:nvSpPr>
        <p:spPr>
          <a:xfrm>
            <a:off x="6881498" y="2925467"/>
            <a:ext cx="27479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58"/>
          <p:cNvGrpSpPr/>
          <p:nvPr/>
        </p:nvGrpSpPr>
        <p:grpSpPr>
          <a:xfrm>
            <a:off x="5327584" y="3368442"/>
            <a:ext cx="792000" cy="792000"/>
            <a:chOff x="1455740" y="5188816"/>
            <a:chExt cx="792000" cy="792000"/>
          </a:xfrm>
        </p:grpSpPr>
        <p:sp>
          <p:nvSpPr>
            <p:cNvPr id="877" name="Google Shape;877;p58"/>
            <p:cNvSpPr/>
            <p:nvPr/>
          </p:nvSpPr>
          <p:spPr>
            <a:xfrm>
              <a:off x="1455740" y="5188816"/>
              <a:ext cx="792000" cy="792000"/>
            </a:xfrm>
            <a:prstGeom prst="ellipse">
              <a:avLst/>
            </a:prstGeom>
            <a:solidFill>
              <a:srgbClr val="EAB10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hecklist" id="878" name="Google Shape;878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5698" y="531930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9" name="Google Shape;879;p58"/>
          <p:cNvSpPr/>
          <p:nvPr/>
        </p:nvSpPr>
        <p:spPr>
          <a:xfrm>
            <a:off x="1734208" y="3408695"/>
            <a:ext cx="35217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REQUIREMENT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0" name="Google Shape;880;p58"/>
          <p:cNvGrpSpPr/>
          <p:nvPr/>
        </p:nvGrpSpPr>
        <p:grpSpPr>
          <a:xfrm>
            <a:off x="6023332" y="4077692"/>
            <a:ext cx="792000" cy="792000"/>
            <a:chOff x="6468357" y="1732818"/>
            <a:chExt cx="792000" cy="792000"/>
          </a:xfrm>
        </p:grpSpPr>
        <p:sp>
          <p:nvSpPr>
            <p:cNvPr id="881" name="Google Shape;881;p58"/>
            <p:cNvSpPr/>
            <p:nvPr/>
          </p:nvSpPr>
          <p:spPr>
            <a:xfrm>
              <a:off x="6468357" y="1732818"/>
              <a:ext cx="792000" cy="7920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ierarchy" id="882" name="Google Shape;882;p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04716" y="183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3" name="Google Shape;883;p58"/>
          <p:cNvSpPr/>
          <p:nvPr/>
        </p:nvSpPr>
        <p:spPr>
          <a:xfrm>
            <a:off x="6952661" y="4318027"/>
            <a:ext cx="2741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DESIGN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4" name="Google Shape;884;p58"/>
          <p:cNvGrpSpPr/>
          <p:nvPr/>
        </p:nvGrpSpPr>
        <p:grpSpPr>
          <a:xfrm>
            <a:off x="5327584" y="4669935"/>
            <a:ext cx="792000" cy="792000"/>
            <a:chOff x="6468357" y="3460817"/>
            <a:chExt cx="792000" cy="792000"/>
          </a:xfrm>
        </p:grpSpPr>
        <p:sp>
          <p:nvSpPr>
            <p:cNvPr id="885" name="Google Shape;885;p58"/>
            <p:cNvSpPr/>
            <p:nvPr/>
          </p:nvSpPr>
          <p:spPr>
            <a:xfrm>
              <a:off x="6468357" y="3460817"/>
              <a:ext cx="792000" cy="79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g under magnifying glass" id="886" name="Google Shape;886;p5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57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7" name="Google Shape;887;p58"/>
          <p:cNvSpPr/>
          <p:nvPr/>
        </p:nvSpPr>
        <p:spPr>
          <a:xfrm>
            <a:off x="2249344" y="4793804"/>
            <a:ext cx="29368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TESTING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" name="Google Shape;888;p58"/>
          <p:cNvGrpSpPr/>
          <p:nvPr/>
        </p:nvGrpSpPr>
        <p:grpSpPr>
          <a:xfrm>
            <a:off x="6020415" y="5379185"/>
            <a:ext cx="805197" cy="792000"/>
            <a:chOff x="6468357" y="5188816"/>
            <a:chExt cx="805197" cy="792000"/>
          </a:xfrm>
        </p:grpSpPr>
        <p:sp>
          <p:nvSpPr>
            <p:cNvPr id="889" name="Google Shape;889;p58"/>
            <p:cNvSpPr/>
            <p:nvPr/>
          </p:nvSpPr>
          <p:spPr>
            <a:xfrm>
              <a:off x="6468357" y="5188816"/>
              <a:ext cx="792000" cy="79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Key" id="890" name="Google Shape;890;p5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732468">
              <a:off x="6621733" y="532672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58"/>
          <p:cNvSpPr/>
          <p:nvPr/>
        </p:nvSpPr>
        <p:spPr>
          <a:xfrm>
            <a:off x="6957152" y="5395686"/>
            <a:ext cx="28128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0" lang="en-US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–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9"/>
          <p:cNvSpPr/>
          <p:nvPr/>
        </p:nvSpPr>
        <p:spPr>
          <a:xfrm>
            <a:off x="2292096" y="2441448"/>
            <a:ext cx="7607808" cy="19751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59"/>
          <p:cNvSpPr/>
          <p:nvPr/>
        </p:nvSpPr>
        <p:spPr>
          <a:xfrm>
            <a:off x="5462530" y="1796231"/>
            <a:ext cx="1260000" cy="12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59"/>
          <p:cNvSpPr/>
          <p:nvPr/>
        </p:nvSpPr>
        <p:spPr>
          <a:xfrm>
            <a:off x="2730824" y="3159785"/>
            <a:ext cx="67303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SOFTWARE TESTING</a:t>
            </a:r>
            <a:endParaRPr/>
          </a:p>
        </p:txBody>
      </p:sp>
      <p:grpSp>
        <p:nvGrpSpPr>
          <p:cNvPr id="900" name="Google Shape;900;p59"/>
          <p:cNvGrpSpPr/>
          <p:nvPr/>
        </p:nvGrpSpPr>
        <p:grpSpPr>
          <a:xfrm>
            <a:off x="5606530" y="1955448"/>
            <a:ext cx="972000" cy="972000"/>
            <a:chOff x="6468357" y="3460817"/>
            <a:chExt cx="792000" cy="792000"/>
          </a:xfrm>
        </p:grpSpPr>
        <p:sp>
          <p:nvSpPr>
            <p:cNvPr id="901" name="Google Shape;901;p59"/>
            <p:cNvSpPr/>
            <p:nvPr/>
          </p:nvSpPr>
          <p:spPr>
            <a:xfrm>
              <a:off x="6468357" y="3460817"/>
              <a:ext cx="792000" cy="79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g under magnifying glass" id="902" name="Google Shape;902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94357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 model software development methodology scheme Vector Image" id="907" name="Google Shape;907;p60"/>
          <p:cNvPicPr preferRelativeResize="0"/>
          <p:nvPr/>
        </p:nvPicPr>
        <p:blipFill rotWithShape="1">
          <a:blip r:embed="rId4">
            <a:alphaModFix/>
          </a:blip>
          <a:srcRect b="17839" l="0" r="0" t="0"/>
          <a:stretch/>
        </p:blipFill>
        <p:spPr>
          <a:xfrm>
            <a:off x="1059213" y="769441"/>
            <a:ext cx="9023498" cy="579075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0"/>
          <p:cNvSpPr/>
          <p:nvPr/>
        </p:nvSpPr>
        <p:spPr>
          <a:xfrm>
            <a:off x="491709" y="0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 Strategy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60"/>
          <p:cNvSpPr/>
          <p:nvPr/>
        </p:nvSpPr>
        <p:spPr>
          <a:xfrm>
            <a:off x="590141" y="75337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1"/>
          <p:cNvSpPr/>
          <p:nvPr/>
        </p:nvSpPr>
        <p:spPr>
          <a:xfrm>
            <a:off x="1129969" y="1365584"/>
            <a:ext cx="2763160" cy="1160803"/>
          </a:xfrm>
          <a:custGeom>
            <a:rect b="b" l="l" r="r" t="t"/>
            <a:pathLst>
              <a:path extrusionOk="0" h="1657896" w="2763160">
                <a:moveTo>
                  <a:pt x="0" y="0"/>
                </a:moveTo>
                <a:lnTo>
                  <a:pt x="2763160" y="0"/>
                </a:lnTo>
                <a:lnTo>
                  <a:pt x="2763160" y="1657896"/>
                </a:lnTo>
                <a:lnTo>
                  <a:pt x="0" y="1657896"/>
                </a:lnTo>
                <a:lnTo>
                  <a:pt x="0" y="0"/>
                </a:lnTo>
                <a:close/>
              </a:path>
            </a:pathLst>
          </a:custGeom>
          <a:solidFill>
            <a:srgbClr val="3A66B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b="0" i="0" lang="en-US" sz="3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Test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61"/>
          <p:cNvSpPr/>
          <p:nvPr/>
        </p:nvSpPr>
        <p:spPr>
          <a:xfrm>
            <a:off x="3263565" y="2580312"/>
            <a:ext cx="2763160" cy="1160803"/>
          </a:xfrm>
          <a:custGeom>
            <a:rect b="b" l="l" r="r" t="t"/>
            <a:pathLst>
              <a:path extrusionOk="0" h="1657896" w="2763160">
                <a:moveTo>
                  <a:pt x="0" y="0"/>
                </a:moveTo>
                <a:lnTo>
                  <a:pt x="2763160" y="0"/>
                </a:lnTo>
                <a:lnTo>
                  <a:pt x="2763160" y="1657896"/>
                </a:lnTo>
                <a:lnTo>
                  <a:pt x="0" y="1657896"/>
                </a:lnTo>
                <a:lnTo>
                  <a:pt x="0" y="0"/>
                </a:lnTo>
                <a:close/>
              </a:path>
            </a:pathLst>
          </a:custGeom>
          <a:solidFill>
            <a:srgbClr val="4C74C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Integration Test</a:t>
            </a:r>
            <a:endParaRPr/>
          </a:p>
        </p:txBody>
      </p:sp>
      <p:sp>
        <p:nvSpPr>
          <p:cNvPr id="916" name="Google Shape;916;p61"/>
          <p:cNvSpPr/>
          <p:nvPr/>
        </p:nvSpPr>
        <p:spPr>
          <a:xfrm>
            <a:off x="5331928" y="3798466"/>
            <a:ext cx="2763160" cy="1160803"/>
          </a:xfrm>
          <a:custGeom>
            <a:rect b="b" l="l" r="r" t="t"/>
            <a:pathLst>
              <a:path extrusionOk="0" h="1657896" w="2763160">
                <a:moveTo>
                  <a:pt x="0" y="0"/>
                </a:moveTo>
                <a:lnTo>
                  <a:pt x="2763160" y="0"/>
                </a:lnTo>
                <a:lnTo>
                  <a:pt x="2763160" y="1657896"/>
                </a:lnTo>
                <a:lnTo>
                  <a:pt x="0" y="1657896"/>
                </a:lnTo>
                <a:lnTo>
                  <a:pt x="0" y="0"/>
                </a:lnTo>
                <a:close/>
              </a:path>
            </a:pathLst>
          </a:custGeom>
          <a:solidFill>
            <a:srgbClr val="6786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Test</a:t>
            </a:r>
            <a:endParaRPr/>
          </a:p>
        </p:txBody>
      </p:sp>
      <p:sp>
        <p:nvSpPr>
          <p:cNvPr id="917" name="Google Shape;917;p61"/>
          <p:cNvSpPr/>
          <p:nvPr/>
        </p:nvSpPr>
        <p:spPr>
          <a:xfrm>
            <a:off x="6713508" y="5030475"/>
            <a:ext cx="2763160" cy="1160803"/>
          </a:xfrm>
          <a:custGeom>
            <a:rect b="b" l="l" r="r" t="t"/>
            <a:pathLst>
              <a:path extrusionOk="0" h="1657896" w="2763160">
                <a:moveTo>
                  <a:pt x="0" y="0"/>
                </a:moveTo>
                <a:lnTo>
                  <a:pt x="2763160" y="0"/>
                </a:lnTo>
                <a:lnTo>
                  <a:pt x="2763160" y="1657896"/>
                </a:lnTo>
                <a:lnTo>
                  <a:pt x="0" y="1657896"/>
                </a:lnTo>
                <a:lnTo>
                  <a:pt x="0" y="0"/>
                </a:lnTo>
                <a:close/>
              </a:path>
            </a:pathLst>
          </a:custGeom>
          <a:solidFill>
            <a:srgbClr val="8298C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Acceptance Test</a:t>
            </a:r>
            <a:endParaRPr/>
          </a:p>
        </p:txBody>
      </p:sp>
      <p:sp>
        <p:nvSpPr>
          <p:cNvPr id="918" name="Google Shape;918;p61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 Stages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61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2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 Stages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62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62"/>
          <p:cNvSpPr/>
          <p:nvPr/>
        </p:nvSpPr>
        <p:spPr>
          <a:xfrm>
            <a:off x="727060" y="1407407"/>
            <a:ext cx="2763160" cy="1160803"/>
          </a:xfrm>
          <a:custGeom>
            <a:rect b="b" l="l" r="r" t="t"/>
            <a:pathLst>
              <a:path extrusionOk="0" h="1657896" w="2763160">
                <a:moveTo>
                  <a:pt x="0" y="0"/>
                </a:moveTo>
                <a:lnTo>
                  <a:pt x="2763160" y="0"/>
                </a:lnTo>
                <a:lnTo>
                  <a:pt x="2763160" y="1657896"/>
                </a:lnTo>
                <a:lnTo>
                  <a:pt x="0" y="1657896"/>
                </a:lnTo>
                <a:lnTo>
                  <a:pt x="0" y="0"/>
                </a:lnTo>
                <a:close/>
              </a:path>
            </a:pathLst>
          </a:custGeom>
          <a:solidFill>
            <a:srgbClr val="3A66B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b="0" i="0" lang="en-US" sz="3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Test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62"/>
          <p:cNvSpPr/>
          <p:nvPr/>
        </p:nvSpPr>
        <p:spPr>
          <a:xfrm>
            <a:off x="727060" y="2635694"/>
            <a:ext cx="2763160" cy="1160803"/>
          </a:xfrm>
          <a:custGeom>
            <a:rect b="b" l="l" r="r" t="t"/>
            <a:pathLst>
              <a:path extrusionOk="0" h="1657896" w="2763160">
                <a:moveTo>
                  <a:pt x="0" y="0"/>
                </a:moveTo>
                <a:lnTo>
                  <a:pt x="2763160" y="0"/>
                </a:lnTo>
                <a:lnTo>
                  <a:pt x="2763160" y="1657896"/>
                </a:lnTo>
                <a:lnTo>
                  <a:pt x="0" y="1657896"/>
                </a:lnTo>
                <a:lnTo>
                  <a:pt x="0" y="0"/>
                </a:lnTo>
                <a:close/>
              </a:path>
            </a:pathLst>
          </a:custGeom>
          <a:solidFill>
            <a:srgbClr val="4C74C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b="0" i="0" lang="en-US" sz="3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Integration Test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62"/>
          <p:cNvSpPr/>
          <p:nvPr/>
        </p:nvSpPr>
        <p:spPr>
          <a:xfrm>
            <a:off x="727060" y="3863981"/>
            <a:ext cx="2763160" cy="1160803"/>
          </a:xfrm>
          <a:custGeom>
            <a:rect b="b" l="l" r="r" t="t"/>
            <a:pathLst>
              <a:path extrusionOk="0" h="1657896" w="2763160">
                <a:moveTo>
                  <a:pt x="0" y="0"/>
                </a:moveTo>
                <a:lnTo>
                  <a:pt x="2763160" y="0"/>
                </a:lnTo>
                <a:lnTo>
                  <a:pt x="2763160" y="1657896"/>
                </a:lnTo>
                <a:lnTo>
                  <a:pt x="0" y="1657896"/>
                </a:lnTo>
                <a:lnTo>
                  <a:pt x="0" y="0"/>
                </a:lnTo>
                <a:close/>
              </a:path>
            </a:pathLst>
          </a:custGeom>
          <a:solidFill>
            <a:srgbClr val="6786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b="0" i="0" lang="en-US" sz="3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Test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62"/>
          <p:cNvSpPr/>
          <p:nvPr/>
        </p:nvSpPr>
        <p:spPr>
          <a:xfrm>
            <a:off x="727060" y="5092268"/>
            <a:ext cx="2763160" cy="1160803"/>
          </a:xfrm>
          <a:custGeom>
            <a:rect b="b" l="l" r="r" t="t"/>
            <a:pathLst>
              <a:path extrusionOk="0" h="1657896" w="2763160">
                <a:moveTo>
                  <a:pt x="0" y="0"/>
                </a:moveTo>
                <a:lnTo>
                  <a:pt x="2763160" y="0"/>
                </a:lnTo>
                <a:lnTo>
                  <a:pt x="2763160" y="1657896"/>
                </a:lnTo>
                <a:lnTo>
                  <a:pt x="0" y="1657896"/>
                </a:lnTo>
                <a:lnTo>
                  <a:pt x="0" y="0"/>
                </a:lnTo>
                <a:close/>
              </a:path>
            </a:pathLst>
          </a:custGeom>
          <a:solidFill>
            <a:srgbClr val="8298C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b="0" i="0" lang="en-US" sz="3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Acceptance Test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62"/>
          <p:cNvSpPr txBox="1"/>
          <p:nvPr/>
        </p:nvSpPr>
        <p:spPr>
          <a:xfrm>
            <a:off x="3551634" y="1955739"/>
            <a:ext cx="1007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Test</a:t>
            </a:r>
            <a:endParaRPr/>
          </a:p>
        </p:txBody>
      </p:sp>
      <p:sp>
        <p:nvSpPr>
          <p:cNvPr id="931" name="Google Shape;931;p62"/>
          <p:cNvSpPr txBox="1"/>
          <p:nvPr/>
        </p:nvSpPr>
        <p:spPr>
          <a:xfrm>
            <a:off x="8769909" y="2003969"/>
            <a:ext cx="11987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/>
          </a:p>
        </p:txBody>
      </p:sp>
      <p:sp>
        <p:nvSpPr>
          <p:cNvPr id="932" name="Google Shape;932;p62"/>
          <p:cNvSpPr txBox="1"/>
          <p:nvPr/>
        </p:nvSpPr>
        <p:spPr>
          <a:xfrm>
            <a:off x="4775078" y="3124072"/>
            <a:ext cx="918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Test</a:t>
            </a:r>
            <a:endParaRPr/>
          </a:p>
        </p:txBody>
      </p:sp>
      <p:sp>
        <p:nvSpPr>
          <p:cNvPr id="933" name="Google Shape;933;p62"/>
          <p:cNvSpPr txBox="1"/>
          <p:nvPr/>
        </p:nvSpPr>
        <p:spPr>
          <a:xfrm>
            <a:off x="8769909" y="4339486"/>
            <a:ext cx="11987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/>
          </a:p>
        </p:txBody>
      </p:sp>
      <p:sp>
        <p:nvSpPr>
          <p:cNvPr id="934" name="Google Shape;934;p62"/>
          <p:cNvSpPr txBox="1"/>
          <p:nvPr/>
        </p:nvSpPr>
        <p:spPr>
          <a:xfrm>
            <a:off x="6026725" y="4339486"/>
            <a:ext cx="11689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/>
          </a:p>
        </p:txBody>
      </p:sp>
      <p:sp>
        <p:nvSpPr>
          <p:cNvPr id="935" name="Google Shape;935;p62"/>
          <p:cNvSpPr txBox="1"/>
          <p:nvPr/>
        </p:nvSpPr>
        <p:spPr>
          <a:xfrm>
            <a:off x="7522760" y="4339486"/>
            <a:ext cx="959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 Test</a:t>
            </a:r>
            <a:endParaRPr/>
          </a:p>
        </p:txBody>
      </p:sp>
      <p:pic>
        <p:nvPicPr>
          <p:cNvPr descr="Checkmark" id="936" name="Google Shape;93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9766" y="1528413"/>
            <a:ext cx="511703" cy="5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937" name="Google Shape;93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3420" y="1628702"/>
            <a:ext cx="511703" cy="5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938" name="Google Shape;938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6847" y="3913474"/>
            <a:ext cx="511703" cy="5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939" name="Google Shape;939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78667" y="3913474"/>
            <a:ext cx="511703" cy="5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940" name="Google Shape;940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9447" y="2758238"/>
            <a:ext cx="511703" cy="5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941" name="Google Shape;941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30298" y="3913474"/>
            <a:ext cx="511703" cy="511703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62"/>
          <p:cNvSpPr txBox="1"/>
          <p:nvPr/>
        </p:nvSpPr>
        <p:spPr>
          <a:xfrm>
            <a:off x="8769909" y="3201041"/>
            <a:ext cx="11987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/>
          </a:p>
        </p:txBody>
      </p:sp>
      <p:pic>
        <p:nvPicPr>
          <p:cNvPr descr="Checkmark" id="943" name="Google Shape;943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68506" y="2785510"/>
            <a:ext cx="511703" cy="511703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2"/>
          <p:cNvSpPr txBox="1"/>
          <p:nvPr/>
        </p:nvSpPr>
        <p:spPr>
          <a:xfrm>
            <a:off x="6026725" y="5502011"/>
            <a:ext cx="11689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/>
          </a:p>
        </p:txBody>
      </p:sp>
      <p:sp>
        <p:nvSpPr>
          <p:cNvPr id="945" name="Google Shape;945;p62"/>
          <p:cNvSpPr txBox="1"/>
          <p:nvPr/>
        </p:nvSpPr>
        <p:spPr>
          <a:xfrm>
            <a:off x="7525757" y="5502011"/>
            <a:ext cx="959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 Test</a:t>
            </a:r>
            <a:endParaRPr/>
          </a:p>
        </p:txBody>
      </p:sp>
      <p:pic>
        <p:nvPicPr>
          <p:cNvPr descr="Checkmark" id="946" name="Google Shape;946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46846" y="5090793"/>
            <a:ext cx="511703" cy="5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947" name="Google Shape;947;p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30298" y="5090794"/>
            <a:ext cx="511703" cy="511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3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Unit Test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63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4" name="Google Shape;954;p63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637" y="999449"/>
            <a:ext cx="10134724" cy="5700783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890" y="0"/>
            <a:ext cx="93042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5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Unit Test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65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65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655" y="853610"/>
            <a:ext cx="10246206" cy="576349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6193"/>
            <a:ext cx="12192000" cy="64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7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Defect &amp; Bug Log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67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8" name="Google Shape;97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206" y="957926"/>
            <a:ext cx="9323049" cy="591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Defect &amp; Bug Log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68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653" y="361861"/>
            <a:ext cx="5507347" cy="613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/>
          <p:nvPr/>
        </p:nvSpPr>
        <p:spPr>
          <a:xfrm>
            <a:off x="3851565" y="21824"/>
            <a:ext cx="654639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 Reports – Unit Test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69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92" name="Google Shape;992;p69"/>
          <p:cNvGraphicFramePr/>
          <p:nvPr/>
        </p:nvGraphicFramePr>
        <p:xfrm>
          <a:off x="2954338" y="9993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{DA4A89D0-99DD-48BE-8739-9AFC0F349A82}</a:tableStyleId>
              </a:tblPr>
              <a:tblGrid>
                <a:gridCol w="2536875"/>
                <a:gridCol w="2317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/>
                        <a:t>Test coverage: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100%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Test successful coverage: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100%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Normal case: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34.20%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Abnormal case: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49.67%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Boundary case: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15.96%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993" name="Google Shape;993;p69"/>
          <p:cNvGraphicFramePr/>
          <p:nvPr/>
        </p:nvGraphicFramePr>
        <p:xfrm>
          <a:off x="465139" y="3061651"/>
          <a:ext cx="5307011" cy="3429928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994" name="Google Shape;994;p69"/>
          <p:cNvGraphicFramePr/>
          <p:nvPr/>
        </p:nvGraphicFramePr>
        <p:xfrm>
          <a:off x="4990948" y="3061651"/>
          <a:ext cx="5307011" cy="3429928"/>
        </p:xfrm>
        <a:graphic>
          <a:graphicData uri="http://schemas.openxmlformats.org/drawingml/2006/chart">
            <c:chart r:id="rId5"/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0"/>
          <p:cNvSpPr/>
          <p:nvPr/>
        </p:nvSpPr>
        <p:spPr>
          <a:xfrm>
            <a:off x="2202873" y="21824"/>
            <a:ext cx="81950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 Test &amp; System Test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70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2" name="Google Shape;1002;p70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825" y="939336"/>
            <a:ext cx="10184630" cy="5728854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997"/>
            <a:ext cx="12192000" cy="6536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2"/>
          <p:cNvSpPr/>
          <p:nvPr/>
        </p:nvSpPr>
        <p:spPr>
          <a:xfrm>
            <a:off x="1731818" y="94382"/>
            <a:ext cx="86661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 Reports – Integration Test &amp; System Test</a:t>
            </a:r>
            <a:endParaRPr/>
          </a:p>
        </p:txBody>
      </p:sp>
      <p:sp>
        <p:nvSpPr>
          <p:cNvPr id="1013" name="Google Shape;1013;p72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4" name="Google Shape;1014;p72"/>
          <p:cNvPicPr preferRelativeResize="0"/>
          <p:nvPr/>
        </p:nvPicPr>
        <p:blipFill rotWithShape="1">
          <a:blip r:embed="rId4">
            <a:alphaModFix/>
          </a:blip>
          <a:srcRect b="0" l="906" r="988" t="2561"/>
          <a:stretch/>
        </p:blipFill>
        <p:spPr>
          <a:xfrm>
            <a:off x="318655" y="1649814"/>
            <a:ext cx="10238767" cy="355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3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Defect &amp; Bug Log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73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1" name="Google Shape;102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927" y="900197"/>
            <a:ext cx="10123676" cy="569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4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Defect Tracking</a:t>
            </a:r>
            <a:endParaRPr/>
          </a:p>
        </p:txBody>
      </p:sp>
      <p:sp>
        <p:nvSpPr>
          <p:cNvPr id="1027" name="Google Shape;1027;p74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hông có mô tả." id="1028" name="Google Shape;102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815" y="791265"/>
            <a:ext cx="7138527" cy="581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5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Defect Tracking</a:t>
            </a:r>
            <a:endParaRPr/>
          </a:p>
        </p:txBody>
      </p:sp>
      <p:sp>
        <p:nvSpPr>
          <p:cNvPr id="1034" name="Google Shape;1034;p75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4" y="1477476"/>
            <a:ext cx="10121461" cy="390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6"/>
          <p:cNvSpPr/>
          <p:nvPr/>
        </p:nvSpPr>
        <p:spPr>
          <a:xfrm>
            <a:off x="6026725" y="21824"/>
            <a:ext cx="4371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Acceptance Test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76"/>
          <p:cNvSpPr/>
          <p:nvPr/>
        </p:nvSpPr>
        <p:spPr>
          <a:xfrm>
            <a:off x="9290794" y="745546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11" y="0"/>
            <a:ext cx="55695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77"/>
          <p:cNvGrpSpPr/>
          <p:nvPr/>
        </p:nvGrpSpPr>
        <p:grpSpPr>
          <a:xfrm>
            <a:off x="5331053" y="1996463"/>
            <a:ext cx="792000" cy="792000"/>
            <a:chOff x="1455740" y="1732818"/>
            <a:chExt cx="792000" cy="792000"/>
          </a:xfrm>
        </p:grpSpPr>
        <p:sp>
          <p:nvSpPr>
            <p:cNvPr id="1049" name="Google Shape;1049;p77"/>
            <p:cNvSpPr/>
            <p:nvPr/>
          </p:nvSpPr>
          <p:spPr>
            <a:xfrm>
              <a:off x="1455740" y="1732818"/>
              <a:ext cx="792000" cy="79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llseye" id="1050" name="Google Shape;105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8271" y="1858818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1" name="Google Shape;1051;p77"/>
          <p:cNvSpPr/>
          <p:nvPr/>
        </p:nvSpPr>
        <p:spPr>
          <a:xfrm>
            <a:off x="1839311" y="2197630"/>
            <a:ext cx="34122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INTRODUCTION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2" name="Google Shape;1052;p77"/>
          <p:cNvGrpSpPr/>
          <p:nvPr/>
        </p:nvGrpSpPr>
        <p:grpSpPr>
          <a:xfrm>
            <a:off x="6023332" y="2706932"/>
            <a:ext cx="792000" cy="792000"/>
            <a:chOff x="1455740" y="3460817"/>
            <a:chExt cx="792000" cy="792000"/>
          </a:xfrm>
        </p:grpSpPr>
        <p:sp>
          <p:nvSpPr>
            <p:cNvPr id="1053" name="Google Shape;1053;p77"/>
            <p:cNvSpPr/>
            <p:nvPr/>
          </p:nvSpPr>
          <p:spPr>
            <a:xfrm>
              <a:off x="1455740" y="3460817"/>
              <a:ext cx="792000" cy="79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r chart" id="1054" name="Google Shape;1054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8823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5" name="Google Shape;1055;p77"/>
          <p:cNvSpPr/>
          <p:nvPr/>
        </p:nvSpPr>
        <p:spPr>
          <a:xfrm>
            <a:off x="6881498" y="2925467"/>
            <a:ext cx="27479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6" name="Google Shape;1056;p77"/>
          <p:cNvGrpSpPr/>
          <p:nvPr/>
        </p:nvGrpSpPr>
        <p:grpSpPr>
          <a:xfrm>
            <a:off x="5327584" y="3368442"/>
            <a:ext cx="792000" cy="792000"/>
            <a:chOff x="1455740" y="5188816"/>
            <a:chExt cx="792000" cy="792000"/>
          </a:xfrm>
        </p:grpSpPr>
        <p:sp>
          <p:nvSpPr>
            <p:cNvPr id="1057" name="Google Shape;1057;p77"/>
            <p:cNvSpPr/>
            <p:nvPr/>
          </p:nvSpPr>
          <p:spPr>
            <a:xfrm>
              <a:off x="1455740" y="5188816"/>
              <a:ext cx="792000" cy="792000"/>
            </a:xfrm>
            <a:prstGeom prst="ellipse">
              <a:avLst/>
            </a:prstGeom>
            <a:solidFill>
              <a:srgbClr val="EAB10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hecklist" id="1058" name="Google Shape;1058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5698" y="531930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9" name="Google Shape;1059;p77"/>
          <p:cNvSpPr/>
          <p:nvPr/>
        </p:nvSpPr>
        <p:spPr>
          <a:xfrm>
            <a:off x="1734208" y="3408695"/>
            <a:ext cx="35217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REQUIREMENT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77"/>
          <p:cNvGrpSpPr/>
          <p:nvPr/>
        </p:nvGrpSpPr>
        <p:grpSpPr>
          <a:xfrm>
            <a:off x="6023332" y="4077692"/>
            <a:ext cx="792000" cy="792000"/>
            <a:chOff x="6468357" y="1732818"/>
            <a:chExt cx="792000" cy="792000"/>
          </a:xfrm>
        </p:grpSpPr>
        <p:sp>
          <p:nvSpPr>
            <p:cNvPr id="1061" name="Google Shape;1061;p77"/>
            <p:cNvSpPr/>
            <p:nvPr/>
          </p:nvSpPr>
          <p:spPr>
            <a:xfrm>
              <a:off x="6468357" y="1732818"/>
              <a:ext cx="792000" cy="7920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ierarchy" id="1062" name="Google Shape;1062;p7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04716" y="1833396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3" name="Google Shape;1063;p77"/>
          <p:cNvSpPr/>
          <p:nvPr/>
        </p:nvSpPr>
        <p:spPr>
          <a:xfrm>
            <a:off x="6952661" y="4318027"/>
            <a:ext cx="2741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DESIGN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4" name="Google Shape;1064;p77"/>
          <p:cNvGrpSpPr/>
          <p:nvPr/>
        </p:nvGrpSpPr>
        <p:grpSpPr>
          <a:xfrm>
            <a:off x="5327584" y="4669935"/>
            <a:ext cx="792000" cy="792000"/>
            <a:chOff x="6468357" y="3460817"/>
            <a:chExt cx="792000" cy="792000"/>
          </a:xfrm>
        </p:grpSpPr>
        <p:sp>
          <p:nvSpPr>
            <p:cNvPr id="1065" name="Google Shape;1065;p77"/>
            <p:cNvSpPr/>
            <p:nvPr/>
          </p:nvSpPr>
          <p:spPr>
            <a:xfrm>
              <a:off x="6468357" y="3460817"/>
              <a:ext cx="792000" cy="79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ug under magnifying glass" id="1066" name="Google Shape;1066;p7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57" y="358681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7" name="Google Shape;1067;p77"/>
          <p:cNvSpPr/>
          <p:nvPr/>
        </p:nvSpPr>
        <p:spPr>
          <a:xfrm>
            <a:off x="2249344" y="4793804"/>
            <a:ext cx="29368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TESTING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8" name="Google Shape;1068;p77"/>
          <p:cNvGrpSpPr/>
          <p:nvPr/>
        </p:nvGrpSpPr>
        <p:grpSpPr>
          <a:xfrm>
            <a:off x="6020415" y="5379185"/>
            <a:ext cx="805197" cy="792000"/>
            <a:chOff x="6468357" y="5188816"/>
            <a:chExt cx="805197" cy="792000"/>
          </a:xfrm>
        </p:grpSpPr>
        <p:sp>
          <p:nvSpPr>
            <p:cNvPr id="1069" name="Google Shape;1069;p77"/>
            <p:cNvSpPr/>
            <p:nvPr/>
          </p:nvSpPr>
          <p:spPr>
            <a:xfrm>
              <a:off x="6468357" y="5188816"/>
              <a:ext cx="792000" cy="79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Key" id="1070" name="Google Shape;1070;p7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732468">
              <a:off x="6621733" y="532672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1" name="Google Shape;1071;p77"/>
          <p:cNvSpPr/>
          <p:nvPr/>
        </p:nvSpPr>
        <p:spPr>
          <a:xfrm>
            <a:off x="6957152" y="5395686"/>
            <a:ext cx="28128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0" lang="en-US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–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8"/>
          <p:cNvSpPr/>
          <p:nvPr/>
        </p:nvSpPr>
        <p:spPr>
          <a:xfrm>
            <a:off x="2292096" y="2441448"/>
            <a:ext cx="7607808" cy="19751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78"/>
          <p:cNvSpPr/>
          <p:nvPr/>
        </p:nvSpPr>
        <p:spPr>
          <a:xfrm>
            <a:off x="5462530" y="1796231"/>
            <a:ext cx="1260000" cy="12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78"/>
          <p:cNvSpPr/>
          <p:nvPr/>
        </p:nvSpPr>
        <p:spPr>
          <a:xfrm>
            <a:off x="2513196" y="3258811"/>
            <a:ext cx="71656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27AE6"/>
                </a:solidFill>
                <a:latin typeface="Calibri"/>
                <a:ea typeface="Calibri"/>
                <a:cs typeface="Calibri"/>
                <a:sym typeface="Calibri"/>
              </a:rPr>
              <a:t>LESSON LEARNED – DEMO – Q&amp;A</a:t>
            </a:r>
            <a:endParaRPr/>
          </a:p>
        </p:txBody>
      </p:sp>
      <p:grpSp>
        <p:nvGrpSpPr>
          <p:cNvPr id="1080" name="Google Shape;1080;p78"/>
          <p:cNvGrpSpPr/>
          <p:nvPr/>
        </p:nvGrpSpPr>
        <p:grpSpPr>
          <a:xfrm>
            <a:off x="5606529" y="1940231"/>
            <a:ext cx="988196" cy="972000"/>
            <a:chOff x="6468357" y="5188816"/>
            <a:chExt cx="805197" cy="792000"/>
          </a:xfrm>
        </p:grpSpPr>
        <p:sp>
          <p:nvSpPr>
            <p:cNvPr id="1081" name="Google Shape;1081;p78"/>
            <p:cNvSpPr/>
            <p:nvPr/>
          </p:nvSpPr>
          <p:spPr>
            <a:xfrm>
              <a:off x="6468357" y="5188816"/>
              <a:ext cx="792000" cy="79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Key" id="1082" name="Google Shape;1082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2732468">
              <a:off x="6621733" y="532672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9"/>
          <p:cNvSpPr/>
          <p:nvPr/>
        </p:nvSpPr>
        <p:spPr>
          <a:xfrm>
            <a:off x="9808458" y="1819010"/>
            <a:ext cx="18004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b="0" sz="44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79"/>
          <p:cNvSpPr/>
          <p:nvPr/>
        </p:nvSpPr>
        <p:spPr>
          <a:xfrm>
            <a:off x="9906890" y="2572388"/>
            <a:ext cx="1007165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0" name="Google Shape;1090;p79"/>
          <p:cNvGrpSpPr/>
          <p:nvPr/>
        </p:nvGrpSpPr>
        <p:grpSpPr>
          <a:xfrm>
            <a:off x="536396" y="3959766"/>
            <a:ext cx="2836546" cy="2292280"/>
            <a:chOff x="488988" y="3276672"/>
            <a:chExt cx="2836546" cy="2292280"/>
          </a:xfrm>
        </p:grpSpPr>
        <p:pic>
          <p:nvPicPr>
            <p:cNvPr descr="Google Cloud Security Monitoring Solution - Expel" id="1091" name="Google Shape;1091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0012" y="4193361"/>
              <a:ext cx="2419049" cy="63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là gì? Repository là gì? Các thuật ngữ liên quan đến Github" id="1092" name="Google Shape;1092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6730" y="3554904"/>
              <a:ext cx="1453308" cy="778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ới thiệu về Docker | Briswell Vietnam" id="1093" name="Google Shape;1093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41698" y="3554904"/>
              <a:ext cx="843013" cy="720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4" name="Google Shape;1094;p79"/>
            <p:cNvSpPr/>
            <p:nvPr/>
          </p:nvSpPr>
          <p:spPr>
            <a:xfrm>
              <a:off x="488988" y="3443916"/>
              <a:ext cx="2836546" cy="2125036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E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79"/>
            <p:cNvSpPr/>
            <p:nvPr/>
          </p:nvSpPr>
          <p:spPr>
            <a:xfrm>
              <a:off x="739660" y="3276672"/>
              <a:ext cx="777777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CI/CD</a:t>
              </a:r>
              <a:endParaRPr b="0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79"/>
          <p:cNvGrpSpPr/>
          <p:nvPr/>
        </p:nvGrpSpPr>
        <p:grpSpPr>
          <a:xfrm>
            <a:off x="3545611" y="2232960"/>
            <a:ext cx="1549519" cy="1681980"/>
            <a:chOff x="540012" y="1560402"/>
            <a:chExt cx="1549519" cy="1681980"/>
          </a:xfrm>
        </p:grpSpPr>
        <p:pic>
          <p:nvPicPr>
            <p:cNvPr descr="ProjectLibre Asian Update | Projectlibre" id="1097" name="Google Shape;1097;p79"/>
            <p:cNvPicPr preferRelativeResize="0"/>
            <p:nvPr/>
          </p:nvPicPr>
          <p:blipFill rotWithShape="1">
            <a:blip r:embed="rId6">
              <a:alphaModFix/>
            </a:blip>
            <a:srcRect b="19063" l="0" r="0" t="0"/>
            <a:stretch/>
          </p:blipFill>
          <p:spPr>
            <a:xfrm>
              <a:off x="722463" y="2605861"/>
              <a:ext cx="1160400" cy="386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tlassian Jira and Jira Plugins - Jira VNPT" id="1098" name="Google Shape;1098;p7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2463" y="2064012"/>
              <a:ext cx="1058623" cy="4151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9" name="Google Shape;1099;p79"/>
            <p:cNvSpPr/>
            <p:nvPr/>
          </p:nvSpPr>
          <p:spPr>
            <a:xfrm>
              <a:off x="540012" y="1754242"/>
              <a:ext cx="1549519" cy="148814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E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79"/>
            <p:cNvSpPr/>
            <p:nvPr/>
          </p:nvSpPr>
          <p:spPr>
            <a:xfrm>
              <a:off x="775442" y="1560402"/>
              <a:ext cx="537327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PM</a:t>
              </a:r>
              <a:endParaRPr b="0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79"/>
          <p:cNvGrpSpPr/>
          <p:nvPr/>
        </p:nvGrpSpPr>
        <p:grpSpPr>
          <a:xfrm>
            <a:off x="7114097" y="2298659"/>
            <a:ext cx="2375937" cy="1622660"/>
            <a:chOff x="2278220" y="1625585"/>
            <a:chExt cx="2375937" cy="1622660"/>
          </a:xfrm>
        </p:grpSpPr>
        <p:pic>
          <p:nvPicPr>
            <p:cNvPr descr="Skype down? Current status and problems | Downdetector" id="1102" name="Google Shape;1102;p7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73664" y="2103725"/>
              <a:ext cx="1114907" cy="342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Meet Review, Pricing &amp; Features | SoftwarePundit" id="1103" name="Google Shape;1103;p7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70708" y="2400864"/>
              <a:ext cx="2044125" cy="735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4" name="Google Shape;1104;p79"/>
            <p:cNvSpPr/>
            <p:nvPr/>
          </p:nvSpPr>
          <p:spPr>
            <a:xfrm>
              <a:off x="2278220" y="1760105"/>
              <a:ext cx="2375937" cy="148814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E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79"/>
            <p:cNvSpPr/>
            <p:nvPr/>
          </p:nvSpPr>
          <p:spPr>
            <a:xfrm>
              <a:off x="2458499" y="1625585"/>
              <a:ext cx="1837684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</a:t>
              </a:r>
              <a:endParaRPr b="0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79"/>
          <p:cNvGrpSpPr/>
          <p:nvPr/>
        </p:nvGrpSpPr>
        <p:grpSpPr>
          <a:xfrm>
            <a:off x="4505225" y="532992"/>
            <a:ext cx="2375937" cy="1659571"/>
            <a:chOff x="4850180" y="1583692"/>
            <a:chExt cx="2375937" cy="1659571"/>
          </a:xfrm>
        </p:grpSpPr>
        <p:pic>
          <p:nvPicPr>
            <p:cNvPr descr="Mysql là gì? Tổng hợp thông tin chi tiết nhất về Mysql" id="1107" name="Google Shape;1107;p7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79560" y="2055531"/>
              <a:ext cx="1004748" cy="564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Firebase là gì? Tìm hiểu lợi ích của Firebase mới nhất 2022" id="1108" name="Google Shape;1108;p79"/>
            <p:cNvPicPr preferRelativeResize="0"/>
            <p:nvPr/>
          </p:nvPicPr>
          <p:blipFill rotWithShape="1">
            <a:blip r:embed="rId11">
              <a:alphaModFix/>
            </a:blip>
            <a:srcRect b="25291" l="11491" r="11537" t="27177"/>
            <a:stretch/>
          </p:blipFill>
          <p:spPr>
            <a:xfrm>
              <a:off x="4967873" y="2605861"/>
              <a:ext cx="1409166" cy="445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dis là gì? Ưu điểm của nó và ứng dụng | TopDev" id="1109" name="Google Shape;1109;p7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979003" y="2011292"/>
              <a:ext cx="1118409" cy="516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0" name="Google Shape;1110;p79"/>
            <p:cNvSpPr/>
            <p:nvPr/>
          </p:nvSpPr>
          <p:spPr>
            <a:xfrm>
              <a:off x="4850180" y="1755123"/>
              <a:ext cx="2375937" cy="148814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E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79"/>
            <p:cNvSpPr/>
            <p:nvPr/>
          </p:nvSpPr>
          <p:spPr>
            <a:xfrm>
              <a:off x="4954784" y="1583692"/>
              <a:ext cx="1156983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</a:t>
              </a:r>
              <a:endParaRPr/>
            </a:p>
          </p:txBody>
        </p:sp>
      </p:grpSp>
      <p:grpSp>
        <p:nvGrpSpPr>
          <p:cNvPr id="1112" name="Google Shape;1112;p79"/>
          <p:cNvGrpSpPr/>
          <p:nvPr/>
        </p:nvGrpSpPr>
        <p:grpSpPr>
          <a:xfrm>
            <a:off x="7003785" y="512587"/>
            <a:ext cx="2486249" cy="1694000"/>
            <a:chOff x="7354940" y="1553146"/>
            <a:chExt cx="2486249" cy="1694000"/>
          </a:xfrm>
        </p:grpSpPr>
        <p:sp>
          <p:nvSpPr>
            <p:cNvPr id="1113" name="Google Shape;1113;p79"/>
            <p:cNvSpPr/>
            <p:nvPr/>
          </p:nvSpPr>
          <p:spPr>
            <a:xfrm>
              <a:off x="7422140" y="1759006"/>
              <a:ext cx="2419049" cy="148814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E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79"/>
            <p:cNvSpPr/>
            <p:nvPr/>
          </p:nvSpPr>
          <p:spPr>
            <a:xfrm>
              <a:off x="7514538" y="1553146"/>
              <a:ext cx="2192588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Deployment Server</a:t>
              </a:r>
              <a:endParaRPr b="0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Cloud Security Monitoring Solution - Expel" id="1115" name="Google Shape;1115;p7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54940" y="1945751"/>
              <a:ext cx="2419049" cy="634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6" name="Google Shape;1116;p79"/>
          <p:cNvSpPr/>
          <p:nvPr/>
        </p:nvSpPr>
        <p:spPr>
          <a:xfrm>
            <a:off x="5330560" y="2431416"/>
            <a:ext cx="1549519" cy="148814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79"/>
          <p:cNvSpPr/>
          <p:nvPr/>
        </p:nvSpPr>
        <p:spPr>
          <a:xfrm>
            <a:off x="5480387" y="2252815"/>
            <a:ext cx="914033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8" name="Google Shape;1118;p79"/>
          <p:cNvGrpSpPr/>
          <p:nvPr/>
        </p:nvGrpSpPr>
        <p:grpSpPr>
          <a:xfrm>
            <a:off x="3545611" y="3959766"/>
            <a:ext cx="3727914" cy="2295833"/>
            <a:chOff x="3498203" y="3276672"/>
            <a:chExt cx="3727914" cy="2295833"/>
          </a:xfrm>
        </p:grpSpPr>
        <p:pic>
          <p:nvPicPr>
            <p:cNvPr descr="3 cách để sử dụng Microsoft Office miễn phí - Góc Info" id="1119" name="Google Shape;1119;p7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961902" y="3793593"/>
              <a:ext cx="1338509" cy="428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s Google Docs currently down? Live Status and Outage Reports |  ServicesDown 2022" id="1120" name="Google Shape;1120;p7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346747" y="4003478"/>
              <a:ext cx="1800053" cy="1005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arUML Free License – WELCOME TO THE TF WEB" id="1121" name="Google Shape;1121;p79"/>
            <p:cNvPicPr preferRelativeResize="0"/>
            <p:nvPr/>
          </p:nvPicPr>
          <p:blipFill rotWithShape="1">
            <a:blip r:embed="rId16">
              <a:alphaModFix/>
            </a:blip>
            <a:srcRect b="41293" l="7002" r="9872" t="24608"/>
            <a:stretch/>
          </p:blipFill>
          <p:spPr>
            <a:xfrm>
              <a:off x="3961902" y="4808373"/>
              <a:ext cx="1477975" cy="418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ip khi sử dụng Draw.io – TDA Tech Blog" id="1122" name="Google Shape;1122;p7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961902" y="4320972"/>
              <a:ext cx="1479911" cy="388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3" name="Google Shape;1123;p79"/>
            <p:cNvSpPr/>
            <p:nvPr/>
          </p:nvSpPr>
          <p:spPr>
            <a:xfrm>
              <a:off x="3498203" y="3447469"/>
              <a:ext cx="3727914" cy="2125036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E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79"/>
            <p:cNvSpPr/>
            <p:nvPr/>
          </p:nvSpPr>
          <p:spPr>
            <a:xfrm>
              <a:off x="3617195" y="3276672"/>
              <a:ext cx="3488135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Documentation &amp; Diagramming</a:t>
              </a:r>
              <a:endParaRPr b="0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ntelliJ IDEA | How Not To Code" id="1125" name="Google Shape;1125;p7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264510" y="4354026"/>
            <a:ext cx="2300114" cy="620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DataGrip: Cross-Platform IDE for Databases &amp; SQL" id="1126" name="Google Shape;1126;p7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63960" y="4457739"/>
            <a:ext cx="455946" cy="455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ing Azure DevOps Repo with Visual Studio Code | by Randula Koralage  | Medium" id="1127" name="Google Shape;1127;p79"/>
          <p:cNvPicPr preferRelativeResize="0"/>
          <p:nvPr/>
        </p:nvPicPr>
        <p:blipFill rotWithShape="1">
          <a:blip r:embed="rId20">
            <a:alphaModFix/>
          </a:blip>
          <a:srcRect b="24548" l="6971" r="6055" t="32467"/>
          <a:stretch/>
        </p:blipFill>
        <p:spPr>
          <a:xfrm>
            <a:off x="7737224" y="5109092"/>
            <a:ext cx="1442591" cy="33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code trên Mac App Store" id="1128" name="Google Shape;1128;p7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662634" y="4365922"/>
            <a:ext cx="676253" cy="676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àm quen với Postman để test API" id="1129" name="Google Shape;1129;p7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429324" y="2605895"/>
            <a:ext cx="1307183" cy="653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torial:API Calculator with swagger | by Pedro Antunes | Nerd For Tech |  Medium" id="1130" name="Google Shape;1130;p7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422834" y="5634364"/>
            <a:ext cx="1712621" cy="417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9"/>
          <p:cNvSpPr/>
          <p:nvPr/>
        </p:nvSpPr>
        <p:spPr>
          <a:xfrm>
            <a:off x="7469547" y="4127010"/>
            <a:ext cx="4168559" cy="212503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79"/>
          <p:cNvSpPr/>
          <p:nvPr/>
        </p:nvSpPr>
        <p:spPr>
          <a:xfrm>
            <a:off x="7753366" y="3956213"/>
            <a:ext cx="3158493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IDEs/Editors and Other Tools</a:t>
            </a:r>
            <a:endParaRPr b="0" sz="2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dis là gì? Ưu điểm của nó và ứng dụng | TopDev" id="1133" name="Google Shape;1133;p7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835422" y="5511140"/>
            <a:ext cx="1118409" cy="516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ma Integration with Translation Management | Smartling" id="1134" name="Google Shape;1134;p7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350710" y="5077326"/>
            <a:ext cx="1040069" cy="4178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79"/>
          <p:cNvGrpSpPr/>
          <p:nvPr/>
        </p:nvGrpSpPr>
        <p:grpSpPr>
          <a:xfrm>
            <a:off x="1471854" y="497188"/>
            <a:ext cx="2836546" cy="1689674"/>
            <a:chOff x="488989" y="-139181"/>
            <a:chExt cx="2836546" cy="1689674"/>
          </a:xfrm>
        </p:grpSpPr>
        <p:pic>
          <p:nvPicPr>
            <p:cNvPr descr="How to Manage Multiple Java Versions in MacOS (Updated 2021 + macOS Big  Sur) | by Chamika Kasun | Medium" id="1136" name="Google Shape;1136;p7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01300" y="198166"/>
              <a:ext cx="1034538" cy="579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ring | Home" id="1137" name="Google Shape;1137;p7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731264" y="338145"/>
              <a:ext cx="1512270" cy="389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ọc lập trình iOS Swift cho người mới bắt đầu thế nào, ở đâu?" id="1138" name="Google Shape;1138;p7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01300" y="861863"/>
              <a:ext cx="1208921" cy="527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Ự KHÁC BIỆT GIỮA LẬP TRÌNH IOS VÀ ANDROID" id="1139" name="Google Shape;1139;p7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922533" y="886308"/>
              <a:ext cx="999757" cy="46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79"/>
            <p:cNvSpPr/>
            <p:nvPr/>
          </p:nvSpPr>
          <p:spPr>
            <a:xfrm>
              <a:off x="488989" y="62353"/>
              <a:ext cx="2836546" cy="148814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E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79"/>
            <p:cNvSpPr/>
            <p:nvPr/>
          </p:nvSpPr>
          <p:spPr>
            <a:xfrm>
              <a:off x="783411" y="-139181"/>
              <a:ext cx="1357744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 b="0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79"/>
          <p:cNvGrpSpPr/>
          <p:nvPr/>
        </p:nvGrpSpPr>
        <p:grpSpPr>
          <a:xfrm>
            <a:off x="1004801" y="2226980"/>
            <a:ext cx="2375937" cy="1690904"/>
            <a:chOff x="3508269" y="-137758"/>
            <a:chExt cx="2375937" cy="1690904"/>
          </a:xfrm>
        </p:grpSpPr>
        <p:pic>
          <p:nvPicPr>
            <p:cNvPr descr="Github là gì? Repository là gì? Các thuật ngữ liên quan đến Github" id="1143" name="Google Shape;1143;p7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650212" y="265191"/>
              <a:ext cx="1453308" cy="778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4" name="Google Shape;1144;p79"/>
            <p:cNvSpPr/>
            <p:nvPr/>
          </p:nvSpPr>
          <p:spPr>
            <a:xfrm>
              <a:off x="3508269" y="65006"/>
              <a:ext cx="2375937" cy="148814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E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79"/>
            <p:cNvSpPr/>
            <p:nvPr/>
          </p:nvSpPr>
          <p:spPr>
            <a:xfrm>
              <a:off x="3673142" y="-137758"/>
              <a:ext cx="1788118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Version Control</a:t>
              </a:r>
              <a:endParaRPr b="0"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6" name="Google Shape;1146;p79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685798" y="900205"/>
              <a:ext cx="2030181" cy="5598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TestFlight - Apple Developer" id="1147" name="Google Shape;1147;p7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7194208" y="1519147"/>
            <a:ext cx="469837" cy="469837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79"/>
          <p:cNvSpPr/>
          <p:nvPr/>
        </p:nvSpPr>
        <p:spPr>
          <a:xfrm>
            <a:off x="10618031" y="4958111"/>
            <a:ext cx="780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XCode</a:t>
            </a:r>
            <a:endParaRPr b="0" sz="2400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79"/>
          <p:cNvSpPr/>
          <p:nvPr/>
        </p:nvSpPr>
        <p:spPr>
          <a:xfrm>
            <a:off x="7656929" y="1519207"/>
            <a:ext cx="1369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TestFlight</a:t>
            </a:r>
            <a:endParaRPr b="0" sz="3200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Container Registry: Basics - Kyle Pericak" id="1150" name="Google Shape;1150;p79"/>
          <p:cNvPicPr preferRelativeResize="0"/>
          <p:nvPr/>
        </p:nvPicPr>
        <p:blipFill rotWithShape="1">
          <a:blip r:embed="rId33">
            <a:alphaModFix/>
          </a:blip>
          <a:srcRect b="12880" l="30722" r="21754" t="9939"/>
          <a:stretch/>
        </p:blipFill>
        <p:spPr>
          <a:xfrm flipH="1">
            <a:off x="787068" y="5416965"/>
            <a:ext cx="600518" cy="65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79"/>
          <p:cNvSpPr/>
          <p:nvPr/>
        </p:nvSpPr>
        <p:spPr>
          <a:xfrm>
            <a:off x="1387586" y="5480443"/>
            <a:ext cx="14616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Google Container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 b="0" sz="1800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crosoft Excel trên Mac App Store" id="1152" name="Google Shape;1152;p79"/>
          <p:cNvPicPr preferRelativeResize="0"/>
          <p:nvPr/>
        </p:nvPicPr>
        <p:blipFill rotWithShape="1">
          <a:blip r:embed="rId34">
            <a:alphaModFix/>
          </a:blip>
          <a:srcRect b="13889" l="14341" r="21305" t="13850"/>
          <a:stretch/>
        </p:blipFill>
        <p:spPr>
          <a:xfrm>
            <a:off x="5446027" y="3117229"/>
            <a:ext cx="615613" cy="691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lassian Jira and Jira Plugins - Jira VNPT" id="1153" name="Google Shape;1153;p79"/>
          <p:cNvPicPr preferRelativeResize="0"/>
          <p:nvPr/>
        </p:nvPicPr>
        <p:blipFill rotWithShape="1">
          <a:blip r:embed="rId35">
            <a:alphaModFix/>
          </a:blip>
          <a:srcRect b="2468" l="0" r="60557" t="0"/>
          <a:stretch/>
        </p:blipFill>
        <p:spPr>
          <a:xfrm>
            <a:off x="6160403" y="3191224"/>
            <a:ext cx="536837" cy="520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80"/>
          <p:cNvGrpSpPr/>
          <p:nvPr/>
        </p:nvGrpSpPr>
        <p:grpSpPr>
          <a:xfrm>
            <a:off x="-4650716" y="54714"/>
            <a:ext cx="9584535" cy="6731640"/>
            <a:chOff x="-5654016" y="-639553"/>
            <a:chExt cx="9584535" cy="6731640"/>
          </a:xfrm>
        </p:grpSpPr>
        <p:sp>
          <p:nvSpPr>
            <p:cNvPr id="1159" name="Google Shape;1159;p80"/>
            <p:cNvSpPr/>
            <p:nvPr/>
          </p:nvSpPr>
          <p:spPr>
            <a:xfrm>
              <a:off x="-5654016" y="-639553"/>
              <a:ext cx="6731640" cy="6731640"/>
            </a:xfrm>
            <a:prstGeom prst="blockArc">
              <a:avLst>
                <a:gd fmla="val 18900000" name="adj1"/>
                <a:gd fmla="val 2700000" name="adj2"/>
                <a:gd fmla="val 321" name="adj3"/>
              </a:avLst>
            </a:prstGeom>
            <a:noFill/>
            <a:ln cap="flat" cmpd="sng" w="12700">
              <a:solidFill>
                <a:srgbClr val="4974C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0"/>
            <p:cNvSpPr/>
            <p:nvPr/>
          </p:nvSpPr>
          <p:spPr>
            <a:xfrm>
              <a:off x="564099" y="610402"/>
              <a:ext cx="3366420" cy="769296"/>
            </a:xfrm>
            <a:prstGeom prst="rect">
              <a:avLst/>
            </a:prstGeom>
            <a:solidFill>
              <a:srgbClr val="3D67B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0"/>
            <p:cNvSpPr txBox="1"/>
            <p:nvPr/>
          </p:nvSpPr>
          <p:spPr>
            <a:xfrm>
              <a:off x="564099" y="610402"/>
              <a:ext cx="3366420" cy="769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8400" lIns="610625" spcFirstLastPara="1" rIns="58400" wrap="square" tIns="58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/>
            </a:p>
          </p:txBody>
        </p:sp>
        <p:sp>
          <p:nvSpPr>
            <p:cNvPr id="1162" name="Google Shape;1162;p80"/>
            <p:cNvSpPr/>
            <p:nvPr/>
          </p:nvSpPr>
          <p:spPr>
            <a:xfrm>
              <a:off x="83289" y="514240"/>
              <a:ext cx="961620" cy="96162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0"/>
            <p:cNvSpPr/>
            <p:nvPr/>
          </p:nvSpPr>
          <p:spPr>
            <a:xfrm>
              <a:off x="1005154" y="1764546"/>
              <a:ext cx="2925365" cy="769296"/>
            </a:xfrm>
            <a:prstGeom prst="rect">
              <a:avLst/>
            </a:prstGeom>
            <a:solidFill>
              <a:srgbClr val="587B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0"/>
            <p:cNvSpPr txBox="1"/>
            <p:nvPr/>
          </p:nvSpPr>
          <p:spPr>
            <a:xfrm>
              <a:off x="1005154" y="1764546"/>
              <a:ext cx="2925365" cy="769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8400" lIns="610625" spcFirstLastPara="1" rIns="58400" wrap="square" tIns="58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Development Process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80"/>
            <p:cNvSpPr/>
            <p:nvPr/>
          </p:nvSpPr>
          <p:spPr>
            <a:xfrm>
              <a:off x="524344" y="1668384"/>
              <a:ext cx="961620" cy="96162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567AC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0"/>
            <p:cNvSpPr/>
            <p:nvPr/>
          </p:nvSpPr>
          <p:spPr>
            <a:xfrm>
              <a:off x="1005154" y="2918690"/>
              <a:ext cx="2925365" cy="769296"/>
            </a:xfrm>
            <a:prstGeom prst="rect">
              <a:avLst/>
            </a:prstGeom>
            <a:solidFill>
              <a:srgbClr val="7C94C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0"/>
            <p:cNvSpPr txBox="1"/>
            <p:nvPr/>
          </p:nvSpPr>
          <p:spPr>
            <a:xfrm>
              <a:off x="1005154" y="2918690"/>
              <a:ext cx="2925365" cy="769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8400" lIns="610625" spcFirstLastPara="1" rIns="58400" wrap="square" tIns="58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Teamwork &amp; Communication</a:t>
              </a:r>
              <a:endParaRPr/>
            </a:p>
          </p:txBody>
        </p:sp>
        <p:sp>
          <p:nvSpPr>
            <p:cNvPr id="1168" name="Google Shape;1168;p80"/>
            <p:cNvSpPr/>
            <p:nvPr/>
          </p:nvSpPr>
          <p:spPr>
            <a:xfrm>
              <a:off x="524344" y="2822528"/>
              <a:ext cx="961620" cy="96162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7992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0"/>
            <p:cNvSpPr/>
            <p:nvPr/>
          </p:nvSpPr>
          <p:spPr>
            <a:xfrm>
              <a:off x="564099" y="4072834"/>
              <a:ext cx="3366420" cy="769296"/>
            </a:xfrm>
            <a:prstGeom prst="rect">
              <a:avLst/>
            </a:prstGeom>
            <a:solidFill>
              <a:srgbClr val="9EADD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0"/>
            <p:cNvSpPr txBox="1"/>
            <p:nvPr/>
          </p:nvSpPr>
          <p:spPr>
            <a:xfrm>
              <a:off x="564099" y="4072834"/>
              <a:ext cx="3366420" cy="769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8400" lIns="610625" spcFirstLastPara="1" rIns="58400" wrap="square" tIns="58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Design &amp; Problem Solving</a:t>
              </a:r>
              <a:endParaRPr/>
            </a:p>
          </p:txBody>
        </p:sp>
        <p:sp>
          <p:nvSpPr>
            <p:cNvPr id="1171" name="Google Shape;1171;p80"/>
            <p:cNvSpPr/>
            <p:nvPr/>
          </p:nvSpPr>
          <p:spPr>
            <a:xfrm>
              <a:off x="83289" y="3976672"/>
              <a:ext cx="961620" cy="96162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9BAB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Key" id="1172" name="Google Shape;117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32468">
            <a:off x="1250845" y="1370354"/>
            <a:ext cx="631074" cy="631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" id="1173" name="Google Shape;117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32468">
            <a:off x="1697062" y="2538754"/>
            <a:ext cx="631074" cy="631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" id="1174" name="Google Shape;1174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732468">
            <a:off x="1697062" y="3688173"/>
            <a:ext cx="631074" cy="631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" id="1175" name="Google Shape;1175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732468">
            <a:off x="1250845" y="4856573"/>
            <a:ext cx="631074" cy="63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window dir="vert"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82"/>
          <p:cNvGrpSpPr/>
          <p:nvPr/>
        </p:nvGrpSpPr>
        <p:grpSpPr>
          <a:xfrm>
            <a:off x="6363666" y="587498"/>
            <a:ext cx="5496732" cy="707886"/>
            <a:chOff x="601301" y="4015736"/>
            <a:chExt cx="5496732" cy="707886"/>
          </a:xfrm>
        </p:grpSpPr>
        <p:sp>
          <p:nvSpPr>
            <p:cNvPr id="1185" name="Google Shape;1185;p82"/>
            <p:cNvSpPr/>
            <p:nvPr/>
          </p:nvSpPr>
          <p:spPr>
            <a:xfrm>
              <a:off x="601301" y="4015736"/>
              <a:ext cx="5496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40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DEMO</a:t>
              </a:r>
              <a:endParaRPr b="0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82"/>
            <p:cNvSpPr/>
            <p:nvPr/>
          </p:nvSpPr>
          <p:spPr>
            <a:xfrm>
              <a:off x="745302" y="4675449"/>
              <a:ext cx="1007165" cy="457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7" name="Google Shape;118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436" y="1247211"/>
            <a:ext cx="5546899" cy="554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2"/>
          <p:cNvSpPr txBox="1"/>
          <p:nvPr/>
        </p:nvSpPr>
        <p:spPr>
          <a:xfrm>
            <a:off x="6363666" y="4656682"/>
            <a:ext cx="445866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 ‘MentoringME’ by scanning this QR: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7"/>
          <p:cNvPicPr preferRelativeResize="0"/>
          <p:nvPr/>
        </p:nvPicPr>
        <p:blipFill rotWithShape="1">
          <a:blip r:embed="rId4">
            <a:alphaModFix/>
          </a:blip>
          <a:srcRect b="1408" l="0" r="0" t="0"/>
          <a:stretch/>
        </p:blipFill>
        <p:spPr>
          <a:xfrm>
            <a:off x="2181551" y="0"/>
            <a:ext cx="7828898" cy="686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2022-04-01T14:05:08Z</dcterms:created>
  <dc:creator>Lan Ngọc</dc:creator>
</cp:coreProperties>
</file>